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3" r:id="rId1"/>
  </p:sldMasterIdLst>
  <p:notesMasterIdLst>
    <p:notesMasterId r:id="rId2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C9520A2-C417-E04C-9AE2-75FCD7B0F02E}" v="184" dt="2025-08-13T05:35:30.05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105"/>
    <p:restoredTop sz="94620"/>
  </p:normalViewPr>
  <p:slideViewPr>
    <p:cSldViewPr snapToGrid="0">
      <p:cViewPr varScale="1">
        <p:scale>
          <a:sx n="214" d="100"/>
          <a:sy n="214" d="100"/>
        </p:scale>
        <p:origin x="118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E104BB-E778-6D4E-A869-736F602E9424}" type="datetimeFigureOut">
              <a:rPr lang="en-US" smtClean="0"/>
              <a:t>8/13/25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69A28F-B66F-9D40-8660-6DA1CFC152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5375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69A28F-B66F-9D40-8660-6DA1CFC152E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2848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69A28F-B66F-9D40-8660-6DA1CFC152E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422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EA67E988-5919-57BB-C7DE-D3EAD38A30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17870" y="6209925"/>
            <a:ext cx="11155680" cy="45719"/>
          </a:xfrm>
          <a:custGeom>
            <a:avLst/>
            <a:gdLst>
              <a:gd name="connsiteX0" fmla="*/ 0 w 8715708"/>
              <a:gd name="connsiteY0" fmla="*/ 0 h 45719"/>
              <a:gd name="connsiteX1" fmla="*/ 3694525 w 8715708"/>
              <a:gd name="connsiteY1" fmla="*/ 0 h 45719"/>
              <a:gd name="connsiteX2" fmla="*/ 5021183 w 8715708"/>
              <a:gd name="connsiteY2" fmla="*/ 0 h 45719"/>
              <a:gd name="connsiteX3" fmla="*/ 8715708 w 8715708"/>
              <a:gd name="connsiteY3" fmla="*/ 0 h 45719"/>
              <a:gd name="connsiteX4" fmla="*/ 8715708 w 8715708"/>
              <a:gd name="connsiteY4" fmla="*/ 45719 h 45719"/>
              <a:gd name="connsiteX5" fmla="*/ 5021183 w 8715708"/>
              <a:gd name="connsiteY5" fmla="*/ 45719 h 45719"/>
              <a:gd name="connsiteX6" fmla="*/ 3694525 w 8715708"/>
              <a:gd name="connsiteY6" fmla="*/ 45719 h 45719"/>
              <a:gd name="connsiteX7" fmla="*/ 0 w 8715708"/>
              <a:gd name="connsiteY7" fmla="*/ 45719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15708" h="45719">
                <a:moveTo>
                  <a:pt x="0" y="0"/>
                </a:moveTo>
                <a:lnTo>
                  <a:pt x="3694525" y="0"/>
                </a:lnTo>
                <a:lnTo>
                  <a:pt x="5021183" y="0"/>
                </a:lnTo>
                <a:lnTo>
                  <a:pt x="8715708" y="0"/>
                </a:lnTo>
                <a:lnTo>
                  <a:pt x="8715708" y="45719"/>
                </a:lnTo>
                <a:lnTo>
                  <a:pt x="5021183" y="45719"/>
                </a:lnTo>
                <a:lnTo>
                  <a:pt x="3694525" y="45719"/>
                </a:lnTo>
                <a:lnTo>
                  <a:pt x="0" y="4571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2327B2-BA4B-2C04-0751-5CB63D4AA4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208" y="978408"/>
            <a:ext cx="11155680" cy="3429000"/>
          </a:xfrm>
        </p:spPr>
        <p:txBody>
          <a:bodyPr anchor="t">
            <a:normAutofit/>
          </a:bodyPr>
          <a:lstStyle>
            <a:lvl1pPr algn="l">
              <a:defRPr sz="7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201176-DC7A-4C3D-3D8F-352526DA7B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1208" y="4480560"/>
            <a:ext cx="7104888" cy="1399032"/>
          </a:xfrm>
        </p:spPr>
        <p:txBody>
          <a:bodyPr anchor="b">
            <a:normAutofit/>
          </a:bodyPr>
          <a:lstStyle>
            <a:lvl1pPr marL="0" indent="0" algn="l">
              <a:buNone/>
              <a:defRPr sz="2200" i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7DC221-9A2E-7459-102F-C3CFB27CC3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8/13/25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020671-6F7D-3A03-EEC1-661A87F96F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453D3A-E0F9-8386-2A6C-96671FBB1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9472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36771-E72D-FAD8-771E-3E196DD2E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B5BB827-257D-60D9-792F-E695900429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E5D2E7-C856-F78A-E88C-375474982A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8/13/25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DAB289-9591-51C9-9E3C-B6F2ACC6A6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FE037C-790D-7442-8E43-D2740B395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0825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2635151-A38B-3766-6A32-FF1DF7687D9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659368" y="978408"/>
            <a:ext cx="2551176" cy="536752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D132D1-640C-FB9A-AD6F-D845738349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21208" y="978408"/>
            <a:ext cx="8010144" cy="536752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55F80A-4BA7-8ED8-9A62-B921942726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8/13/25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E38113-D55A-A1A0-D1FE-53C95860F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919DDB-F89D-4B2D-21A2-82AF1D1023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2572D8-D485-1DB1-34B1-C35C61C89940}"/>
              </a:ext>
            </a:extLst>
          </p:cNvPr>
          <p:cNvSpPr/>
          <p:nvPr/>
        </p:nvSpPr>
        <p:spPr>
          <a:xfrm rot="5400000">
            <a:off x="8936623" y="3585018"/>
            <a:ext cx="5325734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2936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26D03-149A-DAB3-4B2A-E9B74F2E2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C1E73D-41A7-9934-0990-9208B95232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BB2A3F-E719-673C-5D56-F663712D0E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8/13/25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AE594A-52F5-D85E-343C-ADFEE3C72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7D5C9C-B2E2-FC26-E459-9E880EF97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3245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9D51F-B2D5-2804-4F7C-C99850FBD0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5020056" cy="4288536"/>
          </a:xfrm>
        </p:spPr>
        <p:txBody>
          <a:bodyPr anchor="t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FE5516-03B6-C488-EB4A-68AE681EDF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1208" y="5266944"/>
            <a:ext cx="5020056" cy="1088136"/>
          </a:xfrm>
        </p:spPr>
        <p:txBody>
          <a:bodyPr anchor="b">
            <a:normAutofit/>
          </a:bodyPr>
          <a:lstStyle>
            <a:lvl1pPr marL="0" indent="0">
              <a:buNone/>
              <a:defRPr sz="2200" i="1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ECB4D7-49A7-D050-70B9-11A1E2D445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8/13/25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9A913F-AD00-C1EE-B01A-8590671C0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4FC386-B2AF-6FAD-D053-E22D48CD7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E1E1B67-3BFF-F04B-52F4-7E724FB3B24D}"/>
              </a:ext>
            </a:extLst>
          </p:cNvPr>
          <p:cNvSpPr/>
          <p:nvPr/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7258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E3B21-CF4D-1B01-0F4E-D32C1B218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B39FF2-6858-B514-B695-58442557D0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1208" y="2578608"/>
            <a:ext cx="5166360" cy="37673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A30130-974D-B91D-5B93-EC52AABDB5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19672" y="2578608"/>
            <a:ext cx="5166360" cy="37673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5BED99-6FD7-9C6B-1152-A6E42715B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8/13/25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253AAC-5967-2565-A715-82D3505ABF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B51313-69FB-E016-3CC1-62CA476ED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1132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3DF9D-B849-CE37-97E4-AD37F8806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11164824" cy="121615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D4C626-4008-960A-E601-6AA9F4BB8D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1208" y="2340864"/>
            <a:ext cx="5166360" cy="658368"/>
          </a:xfrm>
        </p:spPr>
        <p:txBody>
          <a:bodyPr anchor="b"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6E8D6C-AC07-ED6B-2EA8-9C40A5AEA7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21208" y="3035808"/>
            <a:ext cx="5166360" cy="33101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52617E-C6D9-246B-E7B7-8159DF17C0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19672" y="2340864"/>
            <a:ext cx="5166360" cy="658368"/>
          </a:xfrm>
        </p:spPr>
        <p:txBody>
          <a:bodyPr anchor="b"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BC2094-7EBC-02C5-5AB5-233E63080A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19672" y="3035808"/>
            <a:ext cx="5166360" cy="33101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3010BD2-59B4-FD2E-3C5E-C83AE60039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8/13/25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72B35C4-A654-7759-BDA0-94D9D1A21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55F4347-2EC0-CA6E-2637-8048456D7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3194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4716D-52F2-C7FB-83B1-2DA1AD375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6F4A371-AC27-6A28-32E6-74A28371BF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8/13/25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55941A-A24E-885D-E894-0326F4C400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D5E5B4-971F-FF6A-1B07-A5C853705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9426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9F431F-E6DC-4137-3092-A30A0A362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8/13/25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6AC814B-67B4-C70F-FA51-6205D5E2CB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EAA9C9-D895-DD20-1089-EA75EA428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03539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50562-884C-9053-70C1-3B72A0B4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5020056" cy="2459736"/>
          </a:xfrm>
        </p:spPr>
        <p:txBody>
          <a:bodyPr anchor="t">
            <a:no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18F509-68F0-39D5-1A8B-CE246715AE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9672" y="987424"/>
            <a:ext cx="5166360" cy="5358384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58E37C-27CE-3A84-FC74-BDCCD8A9A3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1208" y="3575304"/>
            <a:ext cx="5020056" cy="2770632"/>
          </a:xfrm>
        </p:spPr>
        <p:txBody>
          <a:bodyPr>
            <a:normAutofit/>
          </a:bodyPr>
          <a:lstStyle>
            <a:lvl1pPr marL="0" indent="0">
              <a:buNone/>
              <a:defRPr sz="220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A95F79-E23E-11D2-40BF-66ED340195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8/13/25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57F7FC-06F3-3D89-5D1A-4EC4B1D735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54ACD5-6E0B-5713-DC9A-41E9D62AB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8456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B2D45-7CDB-D38C-2AAE-273F79767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5020056" cy="2459736"/>
          </a:xfrm>
        </p:spPr>
        <p:txBody>
          <a:bodyPr anchor="t">
            <a:no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CBF0855-1744-56E4-B115-3A3C5EA783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519672" y="987424"/>
            <a:ext cx="5166360" cy="535838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5E8A1D-28AE-4A19-BD96-401D4822A5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1208" y="3575304"/>
            <a:ext cx="5020056" cy="2770632"/>
          </a:xfrm>
        </p:spPr>
        <p:txBody>
          <a:bodyPr>
            <a:normAutofit/>
          </a:bodyPr>
          <a:lstStyle>
            <a:lvl1pPr marL="0" indent="0">
              <a:buNone/>
              <a:defRPr sz="220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327DDB-CE95-4C89-DFC5-7DDBFC24E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8/13/25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22C835-F3B5-943C-FFC4-D5BA9666A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709891-6E3C-ADED-01DD-15FCED37A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5555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31A28D7-6581-4956-AAE3-9104804DF5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11155680" cy="14630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CFCCA4-57A4-08A1-FC45-D2BBA66FAB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1208" y="2578608"/>
            <a:ext cx="11155680" cy="37673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FAA0F4-2442-8D45-3C3D-1B8F55C868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21208" y="641908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E80C50CD-E178-4744-9B35-B2F624D6C5E9}" type="datetimeFigureOut">
              <a:rPr lang="en-US" smtClean="0"/>
              <a:pPr/>
              <a:t>8/13/25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03785E-FB42-1D54-92AC-D0A61A8FAB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21208" y="10058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C9CF34-1274-DB45-4809-90E5D244A9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57432" y="6419088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148CC95F-0247-41B6-91CF-DC97C76A708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3568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72" r:id="rId6"/>
    <p:sldLayoutId id="2147483667" r:id="rId7"/>
    <p:sldLayoutId id="2147483668" r:id="rId8"/>
    <p:sldLayoutId id="2147483669" r:id="rId9"/>
    <p:sldLayoutId id="2147483671" r:id="rId10"/>
    <p:sldLayoutId id="2147483670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7E2F724-2FB3-4D1D-A730-739B8654C0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blue abstract watercolor pattern on a white background">
            <a:extLst>
              <a:ext uri="{FF2B5EF4-FFF2-40B4-BE49-F238E27FC236}">
                <a16:creationId xmlns:a16="http://schemas.microsoft.com/office/drawing/2014/main" id="{116465D2-F203-B11E-D264-E8036980306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t="14644" b="1086"/>
          <a:stretch>
            <a:fillRect/>
          </a:stretch>
        </p:blipFill>
        <p:spPr>
          <a:xfrm>
            <a:off x="0" y="-3"/>
            <a:ext cx="12192001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4E86CB-B9A2-162E-9F29-B5C3B75C65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7870" y="978407"/>
            <a:ext cx="10737318" cy="1200017"/>
          </a:xfrm>
        </p:spPr>
        <p:txBody>
          <a:bodyPr anchor="t">
            <a:normAutofit/>
          </a:bodyPr>
          <a:lstStyle/>
          <a:p>
            <a:r>
              <a:rPr lang="en-US" sz="6000">
                <a:solidFill>
                  <a:srgbClr val="FFFFFF"/>
                </a:solidFill>
              </a:rPr>
              <a:t>Let’s start with the A B C++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447616-7F6E-070D-FED0-3DB03F4A9E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7870" y="2178424"/>
            <a:ext cx="10965918" cy="4028055"/>
          </a:xfrm>
        </p:spPr>
        <p:txBody>
          <a:bodyPr anchor="t"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FFFFFF"/>
                </a:solidFill>
              </a:rPr>
              <a:t>What is C++ ?</a:t>
            </a:r>
          </a:p>
          <a:p>
            <a:r>
              <a:rPr lang="en-US" sz="2400">
                <a:solidFill>
                  <a:srgbClr val="FFFFFF"/>
                </a:solidFill>
              </a:rPr>
              <a:t>C++ is an object-oriented programming language which allows code to be reused, lowering development cost.</a:t>
            </a:r>
          </a:p>
          <a:p>
            <a:r>
              <a:rPr lang="en-US" sz="2400">
                <a:solidFill>
                  <a:srgbClr val="FFFFFF"/>
                </a:solidFill>
              </a:rPr>
              <a:t>C++ gives programmers a high level of control over system resources and memory.</a:t>
            </a:r>
          </a:p>
          <a:p>
            <a:r>
              <a:rPr lang="en-US" sz="2400"/>
              <a:t>C++ is a powerful, high-performance language used in a wide range of domains. For example -  Operating system development, Game development, Scientific computing and simulations, Machine Learning (Back-end libraries), compilers and interpreters.</a:t>
            </a:r>
          </a:p>
          <a:p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2C335F7-F61C-4EB4-80F2-4B1438FE6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7143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D1BDCCC-E676-2A7E-BE11-2B8C23DB28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EE30B4-1E91-B8B3-3B18-FF17F2DCE7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11155680" cy="1115568"/>
          </a:xfrm>
        </p:spPr>
        <p:txBody>
          <a:bodyPr>
            <a:normAutofit/>
          </a:bodyPr>
          <a:lstStyle/>
          <a:p>
            <a:r>
              <a:rPr lang="en-US"/>
              <a:t>Conditions and Branches in C++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81C97B1-8A09-6383-8C65-A3B7357781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EF81CF24-9CD2-FD87-9236-C64B67BDA0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112" y="2601466"/>
            <a:ext cx="5639091" cy="2608079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55AA22-854D-7108-20B6-BCF53865B3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47104" y="2304288"/>
            <a:ext cx="5129784" cy="4050792"/>
          </a:xfrm>
        </p:spPr>
        <p:txBody>
          <a:bodyPr>
            <a:normAutofit/>
          </a:bodyPr>
          <a:lstStyle/>
          <a:p>
            <a:r>
              <a:rPr lang="en-US"/>
              <a:t>Control the flow of a program based on conditions.</a:t>
            </a:r>
          </a:p>
          <a:p>
            <a:r>
              <a:rPr lang="en-US"/>
              <a:t>Allow programs to make decisions.</a:t>
            </a:r>
          </a:p>
          <a:p>
            <a:r>
              <a:rPr lang="en-US"/>
              <a:t>Use </a:t>
            </a:r>
            <a:r>
              <a:rPr lang="en-US" b="1"/>
              <a:t>if</a:t>
            </a:r>
            <a:r>
              <a:rPr lang="en-US"/>
              <a:t>, </a:t>
            </a:r>
            <a:r>
              <a:rPr lang="en-US" b="1"/>
              <a:t>else if</a:t>
            </a:r>
            <a:r>
              <a:rPr lang="en-US"/>
              <a:t>, </a:t>
            </a:r>
            <a:r>
              <a:rPr lang="en-US" b="1"/>
              <a:t>else</a:t>
            </a:r>
            <a:r>
              <a:rPr lang="en-US"/>
              <a:t>, and </a:t>
            </a:r>
            <a:r>
              <a:rPr lang="en-US" b="1"/>
              <a:t>switch</a:t>
            </a:r>
            <a:r>
              <a:rPr lang="en-US"/>
              <a:t> statements.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6107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0EC38958-9A69-239A-BA79-2AEC73345F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C681A4-2E47-A80B-F1F0-F1B5C98F5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3912" y="978408"/>
            <a:ext cx="5513832" cy="1463040"/>
          </a:xfrm>
        </p:spPr>
        <p:txBody>
          <a:bodyPr>
            <a:normAutofit/>
          </a:bodyPr>
          <a:lstStyle/>
          <a:p>
            <a:r>
              <a:rPr lang="en-US"/>
              <a:t>Operators</a:t>
            </a:r>
          </a:p>
        </p:txBody>
      </p:sp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0AE4DF0-3446-E4ED-0724-1C346C5DC4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867" y="1771709"/>
            <a:ext cx="4959823" cy="3310681"/>
          </a:xfrm>
          <a:prstGeom prst="rect">
            <a:avLst/>
          </a:prstGeom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6EC109E5-0396-8968-4F42-DFEC280363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58484" y="508090"/>
            <a:ext cx="5513832" cy="149279"/>
          </a:xfrm>
          <a:custGeom>
            <a:avLst/>
            <a:gdLst>
              <a:gd name="connsiteX0" fmla="*/ 0 w 6090847"/>
              <a:gd name="connsiteY0" fmla="*/ 0 h 149279"/>
              <a:gd name="connsiteX1" fmla="*/ 6090847 w 6090847"/>
              <a:gd name="connsiteY1" fmla="*/ 0 h 149279"/>
              <a:gd name="connsiteX2" fmla="*/ 6090847 w 6090847"/>
              <a:gd name="connsiteY2" fmla="*/ 149279 h 149279"/>
              <a:gd name="connsiteX3" fmla="*/ 0 w 6090847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0847" h="149279">
                <a:moveTo>
                  <a:pt x="0" y="0"/>
                </a:moveTo>
                <a:lnTo>
                  <a:pt x="6090847" y="0"/>
                </a:lnTo>
                <a:lnTo>
                  <a:pt x="6090847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4C679D-669E-7FC2-8502-32D7C80C69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53912" y="2578608"/>
            <a:ext cx="5513832" cy="3767328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b="1"/>
              <a:t>Logical Operators</a:t>
            </a:r>
          </a:p>
          <a:p>
            <a:pPr lvl="1">
              <a:lnSpc>
                <a:spcPct val="100000"/>
              </a:lnSpc>
            </a:pPr>
            <a:r>
              <a:rPr lang="en-US"/>
              <a:t>Combine or invert conditions.</a:t>
            </a:r>
          </a:p>
          <a:p>
            <a:pPr lvl="2">
              <a:lnSpc>
                <a:spcPct val="100000"/>
              </a:lnSpc>
            </a:pPr>
            <a:r>
              <a:rPr lang="en-US"/>
              <a:t>&amp;&amp; (Logical AND) – true if both conditions are true.</a:t>
            </a:r>
          </a:p>
          <a:p>
            <a:pPr lvl="2">
              <a:lnSpc>
                <a:spcPct val="100000"/>
              </a:lnSpc>
            </a:pPr>
            <a:r>
              <a:rPr lang="en-US"/>
              <a:t>|| (Logical OR) – true if at least one condition is true.</a:t>
            </a:r>
          </a:p>
          <a:p>
            <a:pPr lvl="2">
              <a:lnSpc>
                <a:spcPct val="100000"/>
              </a:lnSpc>
            </a:pPr>
            <a:r>
              <a:rPr lang="en-US"/>
              <a:t>! (Logical NOT) – inverts the condition.</a:t>
            </a:r>
          </a:p>
          <a:p>
            <a:pPr lvl="1">
              <a:lnSpc>
                <a:spcPct val="100000"/>
              </a:lnSpc>
            </a:pPr>
            <a:endParaRPr lang="en-US"/>
          </a:p>
          <a:p>
            <a:pPr marL="0" indent="0">
              <a:lnSpc>
                <a:spcPct val="100000"/>
              </a:lnSpc>
              <a:buNone/>
            </a:pPr>
            <a:r>
              <a:rPr lang="en-US" b="1"/>
              <a:t>Relational Operators</a:t>
            </a:r>
          </a:p>
          <a:p>
            <a:pPr lvl="1">
              <a:lnSpc>
                <a:spcPct val="100000"/>
              </a:lnSpc>
            </a:pPr>
            <a:r>
              <a:rPr lang="en-US"/>
              <a:t>Compare values:</a:t>
            </a:r>
          </a:p>
          <a:p>
            <a:pPr lvl="2">
              <a:lnSpc>
                <a:spcPct val="100000"/>
              </a:lnSpc>
            </a:pPr>
            <a:r>
              <a:rPr lang="en-US"/>
              <a:t>== (equal to)</a:t>
            </a:r>
          </a:p>
          <a:p>
            <a:pPr lvl="2">
              <a:lnSpc>
                <a:spcPct val="100000"/>
              </a:lnSpc>
            </a:pPr>
            <a:r>
              <a:rPr lang="en-US"/>
              <a:t>!= (not equal to)</a:t>
            </a:r>
          </a:p>
          <a:p>
            <a:pPr lvl="2">
              <a:lnSpc>
                <a:spcPct val="100000"/>
              </a:lnSpc>
            </a:pPr>
            <a:r>
              <a:rPr lang="en-US"/>
              <a:t>&lt;, &gt;, &lt;=, &gt;=</a:t>
            </a:r>
          </a:p>
          <a:p>
            <a:pPr lvl="2">
              <a:lnSpc>
                <a:spcPct val="100000"/>
              </a:lnSpc>
            </a:pPr>
            <a:r>
              <a:rPr lang="en-US"/>
              <a:t>Used inside conditions.</a:t>
            </a:r>
          </a:p>
          <a:p>
            <a:pPr>
              <a:lnSpc>
                <a:spcPct val="100000"/>
              </a:lnSpc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5782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EC38958-9A69-239A-BA79-2AEC73345F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115D59-860A-6510-9CFC-216BABAC8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3912" y="978408"/>
            <a:ext cx="5513832" cy="1463040"/>
          </a:xfrm>
        </p:spPr>
        <p:txBody>
          <a:bodyPr>
            <a:normAutofit/>
          </a:bodyPr>
          <a:lstStyle/>
          <a:p>
            <a:r>
              <a:rPr lang="en-US"/>
              <a:t>Switch statements </a:t>
            </a:r>
          </a:p>
        </p:txBody>
      </p:sp>
      <p:pic>
        <p:nvPicPr>
          <p:cNvPr id="5" name="Picture 4" descr="A diagram of a company&#10;&#10;AI-generated content may be incorrect.">
            <a:extLst>
              <a:ext uri="{FF2B5EF4-FFF2-40B4-BE49-F238E27FC236}">
                <a16:creationId xmlns:a16="http://schemas.microsoft.com/office/drawing/2014/main" id="{24A92F21-D7F8-C7E1-4EF8-4F48401767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259" y="508090"/>
            <a:ext cx="4933039" cy="5837919"/>
          </a:xfrm>
          <a:prstGeom prst="rect">
            <a:avLst/>
          </a:prstGeom>
        </p:spPr>
      </p:pic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6EC109E5-0396-8968-4F42-DFEC280363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58484" y="508090"/>
            <a:ext cx="5513832" cy="149279"/>
          </a:xfrm>
          <a:custGeom>
            <a:avLst/>
            <a:gdLst>
              <a:gd name="connsiteX0" fmla="*/ 0 w 6090847"/>
              <a:gd name="connsiteY0" fmla="*/ 0 h 149279"/>
              <a:gd name="connsiteX1" fmla="*/ 6090847 w 6090847"/>
              <a:gd name="connsiteY1" fmla="*/ 0 h 149279"/>
              <a:gd name="connsiteX2" fmla="*/ 6090847 w 6090847"/>
              <a:gd name="connsiteY2" fmla="*/ 149279 h 149279"/>
              <a:gd name="connsiteX3" fmla="*/ 0 w 6090847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0847" h="149279">
                <a:moveTo>
                  <a:pt x="0" y="0"/>
                </a:moveTo>
                <a:lnTo>
                  <a:pt x="6090847" y="0"/>
                </a:lnTo>
                <a:lnTo>
                  <a:pt x="6090847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1E9AA2-8303-19B6-4A09-A00E0A7F61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53912" y="1874018"/>
            <a:ext cx="5513832" cy="3767328"/>
          </a:xfrm>
        </p:spPr>
        <p:txBody>
          <a:bodyPr>
            <a:normAutofit fontScale="92500" lnSpcReduction="10000"/>
          </a:bodyPr>
          <a:lstStyle/>
          <a:p>
            <a:pPr marL="0" indent="0">
              <a:lnSpc>
                <a:spcPct val="100000"/>
              </a:lnSpc>
              <a:buNone/>
            </a:pPr>
            <a:endParaRPr lang="en-US" sz="1400" b="1"/>
          </a:p>
          <a:p>
            <a:pPr marL="0" indent="0">
              <a:lnSpc>
                <a:spcPct val="100000"/>
              </a:lnSpc>
              <a:buNone/>
            </a:pPr>
            <a:r>
              <a:rPr lang="en-US" sz="1400" b="1"/>
              <a:t>What is a switch Statement?</a:t>
            </a:r>
          </a:p>
          <a:p>
            <a:pPr lvl="1">
              <a:lnSpc>
                <a:spcPct val="100000"/>
              </a:lnSpc>
            </a:pPr>
            <a:r>
              <a:rPr lang="en-US" sz="1400"/>
              <a:t>A control statement that tests a variable against multiple constant values.</a:t>
            </a:r>
          </a:p>
          <a:p>
            <a:pPr lvl="1">
              <a:lnSpc>
                <a:spcPct val="100000"/>
              </a:lnSpc>
            </a:pPr>
            <a:r>
              <a:rPr lang="en-US" sz="1400"/>
              <a:t>Often used as a cleaner alternative to multiple if-else statements.</a:t>
            </a:r>
            <a:endParaRPr lang="en-US" sz="1400" b="1"/>
          </a:p>
          <a:p>
            <a:pPr marL="0" indent="0">
              <a:lnSpc>
                <a:spcPct val="100000"/>
              </a:lnSpc>
              <a:buNone/>
            </a:pPr>
            <a:r>
              <a:rPr lang="en-US" sz="1400" b="1"/>
              <a:t>Common Use Cases</a:t>
            </a:r>
          </a:p>
          <a:p>
            <a:pPr lvl="1">
              <a:lnSpc>
                <a:spcPct val="100000"/>
              </a:lnSpc>
            </a:pPr>
            <a:r>
              <a:rPr lang="en-US" sz="1400"/>
              <a:t>Menus and options selection</a:t>
            </a:r>
          </a:p>
          <a:p>
            <a:pPr lvl="1">
              <a:lnSpc>
                <a:spcPct val="100000"/>
              </a:lnSpc>
            </a:pPr>
            <a:r>
              <a:rPr lang="en-US" sz="1400"/>
              <a:t>Command handling</a:t>
            </a:r>
          </a:p>
          <a:p>
            <a:pPr lvl="1">
              <a:lnSpc>
                <a:spcPct val="100000"/>
              </a:lnSpc>
            </a:pPr>
            <a:r>
              <a:rPr lang="en-US" sz="1400"/>
              <a:t>State machines</a:t>
            </a:r>
            <a:br>
              <a:rPr lang="en-US" sz="1400"/>
            </a:br>
            <a:endParaRPr lang="en-US" sz="1400" b="1"/>
          </a:p>
          <a:p>
            <a:pPr>
              <a:lnSpc>
                <a:spcPct val="100000"/>
              </a:lnSpc>
            </a:pPr>
            <a:r>
              <a:rPr lang="en-US" sz="1400" b="1"/>
              <a:t>Best Practices</a:t>
            </a:r>
          </a:p>
          <a:p>
            <a:pPr lvl="1">
              <a:lnSpc>
                <a:spcPct val="100000"/>
              </a:lnSpc>
            </a:pPr>
            <a:r>
              <a:rPr lang="en-US" sz="1400"/>
              <a:t>Always include break unless intentional fall-through is needed.</a:t>
            </a:r>
          </a:p>
          <a:p>
            <a:pPr lvl="1">
              <a:lnSpc>
                <a:spcPct val="100000"/>
              </a:lnSpc>
            </a:pPr>
            <a:r>
              <a:rPr lang="en-US" sz="1400"/>
              <a:t>Include a default to handle unexpected values.</a:t>
            </a:r>
          </a:p>
          <a:p>
            <a:pPr lvl="1">
              <a:lnSpc>
                <a:spcPct val="100000"/>
              </a:lnSpc>
            </a:pPr>
            <a:r>
              <a:rPr lang="en-US" sz="1400"/>
              <a:t>Avoid complex logic inside switch for readability.</a:t>
            </a:r>
          </a:p>
          <a:p>
            <a:pPr>
              <a:lnSpc>
                <a:spcPct val="100000"/>
              </a:lnSpc>
            </a:pP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18256601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9E10BDB4-64F2-477D-A03B-9F8352D5E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D73E81-3745-44AC-3622-5CFA7A7B26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6300216" cy="1325880"/>
          </a:xfrm>
        </p:spPr>
        <p:txBody>
          <a:bodyPr>
            <a:normAutofit/>
          </a:bodyPr>
          <a:lstStyle/>
          <a:p>
            <a:r>
              <a:rPr lang="en-US"/>
              <a:t>Loops in C++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87F59F2-5FBC-40CD-AD35-376AECE49E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8" y="508090"/>
            <a:ext cx="6281928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271C494-8107-3D61-D611-4FBC7C22A2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13612" y="611650"/>
            <a:ext cx="416052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pic>
        <p:nvPicPr>
          <p:cNvPr id="5" name="Picture 4" descr="A diagram of a loop&#10;&#10;AI-generated content may be incorrect.">
            <a:extLst>
              <a:ext uri="{FF2B5EF4-FFF2-40B4-BE49-F238E27FC236}">
                <a16:creationId xmlns:a16="http://schemas.microsoft.com/office/drawing/2014/main" id="{324C36E0-430D-E6BE-7661-2FA1AEA665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976" y="2281320"/>
            <a:ext cx="6281928" cy="315813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92231A-43E6-A9E4-A689-286BE7290C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07224" y="1088136"/>
            <a:ext cx="4160520" cy="5257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/>
              <a:t>Introduction to Loops in C++</a:t>
            </a:r>
          </a:p>
          <a:p>
            <a:pPr lvl="1"/>
            <a:r>
              <a:rPr lang="en-US"/>
              <a:t>Loops are used to execute a block of code repeatedly.</a:t>
            </a:r>
          </a:p>
          <a:p>
            <a:pPr lvl="1"/>
            <a:r>
              <a:rPr lang="en-US"/>
              <a:t>Reduce code repetition and improve readability.</a:t>
            </a:r>
          </a:p>
          <a:p>
            <a:pPr marL="0" indent="0">
              <a:buNone/>
            </a:pPr>
            <a:r>
              <a:rPr lang="en-US" b="1"/>
              <a:t>Types of Loops in C++</a:t>
            </a:r>
          </a:p>
          <a:p>
            <a:pPr lvl="1"/>
            <a:r>
              <a:rPr lang="en-US" b="1"/>
              <a:t>for loop</a:t>
            </a:r>
            <a:r>
              <a:rPr lang="en-US"/>
              <a:t> – Best for known number of iterations.</a:t>
            </a:r>
          </a:p>
          <a:p>
            <a:pPr lvl="1"/>
            <a:r>
              <a:rPr lang="en-US" b="1"/>
              <a:t>while loop</a:t>
            </a:r>
            <a:r>
              <a:rPr lang="en-US"/>
              <a:t> – Best for unknown number of iterations (pre-condition loop).</a:t>
            </a:r>
          </a:p>
          <a:p>
            <a:pPr lvl="1"/>
            <a:r>
              <a:rPr lang="en-US" b="1"/>
              <a:t>do-while loop</a:t>
            </a:r>
            <a:r>
              <a:rPr lang="en-US"/>
              <a:t> – Like while, but guarantees the body runs </a:t>
            </a:r>
            <a:r>
              <a:rPr lang="en-US" b="1"/>
              <a:t>at least once</a:t>
            </a:r>
            <a:r>
              <a:rPr lang="en-US"/>
              <a:t> (post-condition loop).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4696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0EC38958-9A69-239A-BA79-2AEC73345F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50770C-5FED-0027-9C60-2A2682D49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3912" y="978408"/>
            <a:ext cx="5513832" cy="1463040"/>
          </a:xfrm>
        </p:spPr>
        <p:txBody>
          <a:bodyPr>
            <a:normAutofit/>
          </a:bodyPr>
          <a:lstStyle/>
          <a:p>
            <a:r>
              <a:rPr lang="en-US"/>
              <a:t>for loops</a:t>
            </a:r>
          </a:p>
        </p:txBody>
      </p:sp>
      <p:pic>
        <p:nvPicPr>
          <p:cNvPr id="5" name="Picture 4" descr="A diagram of a function&#10;&#10;AI-generated content may be incorrect.">
            <a:extLst>
              <a:ext uri="{FF2B5EF4-FFF2-40B4-BE49-F238E27FC236}">
                <a16:creationId xmlns:a16="http://schemas.microsoft.com/office/drawing/2014/main" id="{73279903-3E72-CCAD-DE4A-7C6E8E5843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867" y="2187094"/>
            <a:ext cx="4959823" cy="2479911"/>
          </a:xfrm>
          <a:prstGeom prst="rect">
            <a:avLst/>
          </a:prstGeom>
        </p:spPr>
      </p:pic>
      <p:sp>
        <p:nvSpPr>
          <p:cNvPr id="21" name="Freeform: Shape 11">
            <a:extLst>
              <a:ext uri="{FF2B5EF4-FFF2-40B4-BE49-F238E27FC236}">
                <a16:creationId xmlns:a16="http://schemas.microsoft.com/office/drawing/2014/main" id="{6EC109E5-0396-8968-4F42-DFEC280363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58484" y="508090"/>
            <a:ext cx="5513832" cy="149279"/>
          </a:xfrm>
          <a:custGeom>
            <a:avLst/>
            <a:gdLst>
              <a:gd name="connsiteX0" fmla="*/ 0 w 6090847"/>
              <a:gd name="connsiteY0" fmla="*/ 0 h 149279"/>
              <a:gd name="connsiteX1" fmla="*/ 6090847 w 6090847"/>
              <a:gd name="connsiteY1" fmla="*/ 0 h 149279"/>
              <a:gd name="connsiteX2" fmla="*/ 6090847 w 6090847"/>
              <a:gd name="connsiteY2" fmla="*/ 149279 h 149279"/>
              <a:gd name="connsiteX3" fmla="*/ 0 w 6090847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0847" h="149279">
                <a:moveTo>
                  <a:pt x="0" y="0"/>
                </a:moveTo>
                <a:lnTo>
                  <a:pt x="6090847" y="0"/>
                </a:lnTo>
                <a:lnTo>
                  <a:pt x="6090847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3E09F1-C999-BB03-A751-052E06C273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7770" y="1874018"/>
            <a:ext cx="5513832" cy="3767328"/>
          </a:xfrm>
        </p:spPr>
        <p:txBody>
          <a:bodyPr>
            <a:normAutofit lnSpcReduction="10000"/>
          </a:bodyPr>
          <a:lstStyle/>
          <a:p>
            <a:pPr lvl="1">
              <a:lnSpc>
                <a:spcPct val="100000"/>
              </a:lnSpc>
            </a:pPr>
            <a:r>
              <a:rPr lang="en-US" sz="1500"/>
              <a:t>A for loop is used when the number of iterations is </a:t>
            </a:r>
            <a:r>
              <a:rPr lang="en-US" sz="1500" b="1"/>
              <a:t>known or predetermined</a:t>
            </a:r>
            <a:r>
              <a:rPr lang="en-US" sz="1500"/>
              <a:t>.</a:t>
            </a:r>
          </a:p>
          <a:p>
            <a:pPr lvl="1">
              <a:lnSpc>
                <a:spcPct val="100000"/>
              </a:lnSpc>
            </a:pPr>
            <a:r>
              <a:rPr lang="en-US" sz="1500"/>
              <a:t>Syntax structure allows </a:t>
            </a:r>
            <a:r>
              <a:rPr lang="en-US" sz="1500" b="1"/>
              <a:t>initialization</a:t>
            </a:r>
            <a:r>
              <a:rPr lang="en-US" sz="1500"/>
              <a:t>, </a:t>
            </a:r>
            <a:r>
              <a:rPr lang="en-US" sz="1500" b="1"/>
              <a:t>condition</a:t>
            </a:r>
            <a:r>
              <a:rPr lang="en-US" sz="1500"/>
              <a:t>, and </a:t>
            </a:r>
            <a:r>
              <a:rPr lang="en-US" sz="1500" b="1"/>
              <a:t>increment/decrement</a:t>
            </a:r>
            <a:r>
              <a:rPr lang="en-US" sz="1500"/>
              <a:t> to be declared in one line.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500" b="1"/>
              <a:t>Key Components</a:t>
            </a:r>
          </a:p>
          <a:p>
            <a:pPr lvl="1">
              <a:lnSpc>
                <a:spcPct val="100000"/>
              </a:lnSpc>
            </a:pPr>
            <a:r>
              <a:rPr lang="en-US" sz="1500" b="1"/>
              <a:t>Initialization</a:t>
            </a:r>
            <a:r>
              <a:rPr lang="en-US" sz="1500"/>
              <a:t>: Runs only once at the start. Typically used to declare and initialize the loop counter.</a:t>
            </a:r>
          </a:p>
          <a:p>
            <a:pPr lvl="1">
              <a:lnSpc>
                <a:spcPct val="100000"/>
              </a:lnSpc>
            </a:pPr>
            <a:r>
              <a:rPr lang="en-US" sz="1500"/>
              <a:t>Example: int </a:t>
            </a:r>
            <a:r>
              <a:rPr lang="en-US" sz="1500" err="1"/>
              <a:t>i</a:t>
            </a:r>
            <a:r>
              <a:rPr lang="en-US" sz="1500"/>
              <a:t> = 0;</a:t>
            </a:r>
          </a:p>
          <a:p>
            <a:pPr lvl="1">
              <a:lnSpc>
                <a:spcPct val="100000"/>
              </a:lnSpc>
            </a:pPr>
            <a:r>
              <a:rPr lang="en-US" sz="1500" b="1"/>
              <a:t>Condition</a:t>
            </a:r>
            <a:r>
              <a:rPr lang="en-US" sz="1500"/>
              <a:t>: Evaluated before each iteration. If true, the loop executes; if false, the loop exits.</a:t>
            </a:r>
          </a:p>
          <a:p>
            <a:pPr lvl="1">
              <a:lnSpc>
                <a:spcPct val="100000"/>
              </a:lnSpc>
            </a:pPr>
            <a:r>
              <a:rPr lang="en-US" sz="1500"/>
              <a:t>Example: </a:t>
            </a:r>
            <a:r>
              <a:rPr lang="en-US" sz="1500" err="1"/>
              <a:t>i</a:t>
            </a:r>
            <a:r>
              <a:rPr lang="en-US" sz="1500"/>
              <a:t> &lt; 10</a:t>
            </a:r>
          </a:p>
          <a:p>
            <a:pPr lvl="1">
              <a:lnSpc>
                <a:spcPct val="100000"/>
              </a:lnSpc>
            </a:pPr>
            <a:r>
              <a:rPr lang="en-US" sz="1500" b="1"/>
              <a:t>Increment/Decrement</a:t>
            </a:r>
            <a:r>
              <a:rPr lang="en-US" sz="1500"/>
              <a:t>: Updates the loop variable after every iteration.</a:t>
            </a:r>
          </a:p>
          <a:p>
            <a:pPr lvl="1">
              <a:lnSpc>
                <a:spcPct val="100000"/>
              </a:lnSpc>
            </a:pPr>
            <a:r>
              <a:rPr lang="en-US" sz="1500"/>
              <a:t>Example: ++</a:t>
            </a:r>
            <a:r>
              <a:rPr lang="en-US" sz="1500" err="1"/>
              <a:t>i</a:t>
            </a:r>
            <a:r>
              <a:rPr lang="en-US" sz="1500"/>
              <a:t> or </a:t>
            </a:r>
            <a:r>
              <a:rPr lang="en-US" sz="1500" err="1"/>
              <a:t>i</a:t>
            </a:r>
            <a:r>
              <a:rPr lang="en-US" sz="1500"/>
              <a:t> += 2</a:t>
            </a:r>
          </a:p>
          <a:p>
            <a:pPr>
              <a:lnSpc>
                <a:spcPct val="100000"/>
              </a:lnSpc>
            </a:pPr>
            <a:endParaRPr lang="en-US" sz="1500"/>
          </a:p>
        </p:txBody>
      </p:sp>
    </p:spTree>
    <p:extLst>
      <p:ext uri="{BB962C8B-B14F-4D97-AF65-F5344CB8AC3E}">
        <p14:creationId xmlns:p14="http://schemas.microsoft.com/office/powerpoint/2010/main" val="40600311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4F933E-62C2-F375-87C1-5FFE7051E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while and do while loops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0317E6-4A7D-DAA8-9FFB-E07BAF9564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1208" y="1810987"/>
            <a:ext cx="5166360" cy="453494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600" b="1"/>
              <a:t>while loop</a:t>
            </a:r>
          </a:p>
          <a:p>
            <a:pPr marL="0" indent="0">
              <a:buNone/>
            </a:pPr>
            <a:r>
              <a:rPr lang="en-US" sz="1100" b="1"/>
              <a:t>Key Concepts</a:t>
            </a:r>
          </a:p>
          <a:p>
            <a:pPr lvl="1"/>
            <a:r>
              <a:rPr lang="en-US" sz="1100"/>
              <a:t>Repeats the loop </a:t>
            </a:r>
            <a:r>
              <a:rPr lang="en-US" sz="1100" b="1"/>
              <a:t>as long as the condition is true</a:t>
            </a:r>
            <a:r>
              <a:rPr lang="en-US" sz="1100"/>
              <a:t>.</a:t>
            </a:r>
          </a:p>
          <a:p>
            <a:pPr lvl="1"/>
            <a:r>
              <a:rPr lang="en-US" sz="1100"/>
              <a:t>The </a:t>
            </a:r>
            <a:r>
              <a:rPr lang="en-US" sz="1100" b="1"/>
              <a:t>condition is checked before each iteration</a:t>
            </a:r>
            <a:r>
              <a:rPr lang="en-US" sz="1100"/>
              <a:t>.</a:t>
            </a:r>
          </a:p>
          <a:p>
            <a:pPr lvl="1"/>
            <a:r>
              <a:rPr lang="en-US" sz="1100"/>
              <a:t>If the condition is false at the beginning, the loop body </a:t>
            </a:r>
            <a:r>
              <a:rPr lang="en-US" sz="1100" b="1"/>
              <a:t>may not execute even once</a:t>
            </a:r>
            <a:r>
              <a:rPr lang="en-US" sz="1100"/>
              <a:t>.</a:t>
            </a:r>
          </a:p>
          <a:p>
            <a:pPr marL="0" indent="0">
              <a:buNone/>
            </a:pPr>
            <a:r>
              <a:rPr lang="en-US" sz="1100" b="1"/>
              <a:t>Common Pitfalls</a:t>
            </a:r>
          </a:p>
          <a:p>
            <a:pPr lvl="1"/>
            <a:r>
              <a:rPr lang="en-US" sz="1100"/>
              <a:t>Forgetting to update the loop control variable → infinite loop.</a:t>
            </a:r>
          </a:p>
          <a:p>
            <a:pPr lvl="1"/>
            <a:r>
              <a:rPr lang="en-US" sz="1100"/>
              <a:t>Accidentally creating unreachable code if the condition is initially false.</a:t>
            </a:r>
          </a:p>
          <a:p>
            <a:pPr marL="0" indent="0">
              <a:buNone/>
            </a:pPr>
            <a:r>
              <a:rPr lang="en-US" sz="1100" b="1"/>
              <a:t>Use Cases</a:t>
            </a:r>
          </a:p>
          <a:p>
            <a:pPr lvl="1"/>
            <a:r>
              <a:rPr lang="en-US" sz="1100"/>
              <a:t>When the number of iterations is </a:t>
            </a:r>
            <a:r>
              <a:rPr lang="en-US" sz="1100" b="1"/>
              <a:t>unknown or depends on user input</a:t>
            </a:r>
            <a:r>
              <a:rPr lang="en-US" sz="1100"/>
              <a:t> or external state.</a:t>
            </a:r>
          </a:p>
          <a:p>
            <a:pPr lvl="1"/>
            <a:r>
              <a:rPr lang="en-US" sz="1100"/>
              <a:t>Useful in reading input until EOF, waiting for a signal, etc.</a:t>
            </a:r>
          </a:p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C928B42-1DFB-63D2-6682-941BC6F4CA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19672" y="1810987"/>
            <a:ext cx="5166360" cy="453494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600" b="1"/>
              <a:t>do while loop</a:t>
            </a:r>
          </a:p>
          <a:p>
            <a:pPr marL="0" indent="0">
              <a:buNone/>
            </a:pPr>
            <a:r>
              <a:rPr lang="en-US" sz="1100" b="1"/>
              <a:t>Key Concepts</a:t>
            </a:r>
          </a:p>
          <a:p>
            <a:pPr lvl="1"/>
            <a:r>
              <a:rPr lang="en-US" sz="1100"/>
              <a:t>The </a:t>
            </a:r>
            <a:r>
              <a:rPr lang="en-US" sz="1100" b="1"/>
              <a:t>loop body executes at least once</a:t>
            </a:r>
            <a:r>
              <a:rPr lang="en-US" sz="1100"/>
              <a:t>, even if the condition is false initially.</a:t>
            </a:r>
          </a:p>
          <a:p>
            <a:pPr lvl="1"/>
            <a:r>
              <a:rPr lang="en-US" sz="1100"/>
              <a:t>The condition is evaluated </a:t>
            </a:r>
            <a:r>
              <a:rPr lang="en-US" sz="1100" b="1"/>
              <a:t>after</a:t>
            </a:r>
            <a:r>
              <a:rPr lang="en-US" sz="1100"/>
              <a:t> the loop body.</a:t>
            </a:r>
          </a:p>
          <a:p>
            <a:pPr marL="0" indent="0">
              <a:buNone/>
            </a:pPr>
            <a:r>
              <a:rPr lang="en-US" sz="1100" b="1"/>
              <a:t>Use Cases</a:t>
            </a:r>
          </a:p>
          <a:p>
            <a:pPr lvl="1"/>
            <a:r>
              <a:rPr lang="en-US" sz="1100" b="1"/>
              <a:t>Menu systems</a:t>
            </a:r>
            <a:r>
              <a:rPr lang="en-US" sz="1100"/>
              <a:t> that display at least once.</a:t>
            </a:r>
          </a:p>
          <a:p>
            <a:pPr lvl="1"/>
            <a:r>
              <a:rPr lang="en-US" sz="1100" b="1"/>
              <a:t>Input validation</a:t>
            </a:r>
            <a:r>
              <a:rPr lang="en-US" sz="1100"/>
              <a:t> (prompt until valid input).</a:t>
            </a:r>
          </a:p>
          <a:p>
            <a:pPr lvl="1"/>
            <a:r>
              <a:rPr lang="en-US" sz="1100"/>
              <a:t>Situations where the action must occur </a:t>
            </a:r>
            <a:r>
              <a:rPr lang="en-US" sz="1100" b="1"/>
              <a:t>before</a:t>
            </a:r>
            <a:r>
              <a:rPr lang="en-US" sz="1100"/>
              <a:t> checking the condition.</a:t>
            </a:r>
          </a:p>
          <a:p>
            <a:pPr marL="0" indent="0">
              <a:buNone/>
            </a:pPr>
            <a:r>
              <a:rPr lang="en-US" sz="1100" b="1"/>
              <a:t>Common Pitfalls</a:t>
            </a:r>
          </a:p>
          <a:p>
            <a:pPr lvl="1"/>
            <a:r>
              <a:rPr lang="en-US" sz="1100"/>
              <a:t>Misplacing the semicolon.</a:t>
            </a:r>
          </a:p>
          <a:p>
            <a:endParaRPr lang="en-US"/>
          </a:p>
        </p:txBody>
      </p:sp>
      <p:pic>
        <p:nvPicPr>
          <p:cNvPr id="7" name="Picture 6" descr="A diagram of a test condition&#10;&#10;AI-generated content may be incorrect.">
            <a:extLst>
              <a:ext uri="{FF2B5EF4-FFF2-40B4-BE49-F238E27FC236}">
                <a16:creationId xmlns:a16="http://schemas.microsoft.com/office/drawing/2014/main" id="{AFDF2DCD-B046-94E5-DF71-CD2B8E0222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3149" y="5121418"/>
            <a:ext cx="1499090" cy="1617830"/>
          </a:xfrm>
          <a:prstGeom prst="rect">
            <a:avLst/>
          </a:prstGeom>
        </p:spPr>
      </p:pic>
      <p:pic>
        <p:nvPicPr>
          <p:cNvPr id="9" name="Picture 8" descr="A diagram of a flowchart&#10;&#10;AI-generated content may be incorrect.">
            <a:extLst>
              <a:ext uri="{FF2B5EF4-FFF2-40B4-BE49-F238E27FC236}">
                <a16:creationId xmlns:a16="http://schemas.microsoft.com/office/drawing/2014/main" id="{8289FA92-AA38-58EA-6C2C-57598F271D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0276" y="5070677"/>
            <a:ext cx="1499090" cy="1617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4763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AD1BDCCC-E676-2A7E-BE11-2B8C23DB28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981CA7-E184-7AD0-D8C8-B26E22DA1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11155680" cy="111556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Pointers in C++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781C97B1-8A09-6383-8C65-A3B7357781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Picture 5" descr="A diagram of a number&#10;&#10;AI-generated content may be incorrect.">
            <a:extLst>
              <a:ext uri="{FF2B5EF4-FFF2-40B4-BE49-F238E27FC236}">
                <a16:creationId xmlns:a16="http://schemas.microsoft.com/office/drawing/2014/main" id="{1F5E2268-6B7F-1760-25BF-5BD99A22EB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868" y="2935105"/>
            <a:ext cx="5639091" cy="2801413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170434-1A46-AF77-2AE9-CF2D31C560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608063" y="2965088"/>
            <a:ext cx="5129784" cy="302179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500" b="1"/>
              <a:t>Pointer basics</a:t>
            </a:r>
            <a:r>
              <a:rPr lang="en-US" sz="1500"/>
              <a:t>: A pointer is </a:t>
            </a:r>
            <a:r>
              <a:rPr lang="en-US" sz="1500" b="1"/>
              <a:t>just an integer</a:t>
            </a:r>
            <a:r>
              <a:rPr lang="en-US" sz="1500"/>
              <a:t> under the hood—specifically, it holds a memory address.  </a:t>
            </a:r>
          </a:p>
          <a:p>
            <a:pPr>
              <a:lnSpc>
                <a:spcPct val="100000"/>
              </a:lnSpc>
            </a:pPr>
            <a:r>
              <a:rPr lang="en-US" sz="1500" b="1"/>
              <a:t>Declaration &amp; initialization</a:t>
            </a:r>
            <a:r>
              <a:rPr lang="en-US" sz="1500"/>
              <a:t>: Example syntax: int* </a:t>
            </a:r>
            <a:r>
              <a:rPr lang="en-US" sz="1500" err="1"/>
              <a:t>ptr</a:t>
            </a:r>
            <a:r>
              <a:rPr lang="en-US" sz="1500"/>
              <a:t> = &amp;x; — </a:t>
            </a:r>
            <a:r>
              <a:rPr lang="en-US" sz="1500" err="1"/>
              <a:t>ptr</a:t>
            </a:r>
            <a:r>
              <a:rPr lang="en-US" sz="1500"/>
              <a:t> now stores the address of variable x.</a:t>
            </a:r>
          </a:p>
          <a:p>
            <a:pPr>
              <a:lnSpc>
                <a:spcPct val="100000"/>
              </a:lnSpc>
            </a:pPr>
            <a:r>
              <a:rPr lang="en-US" sz="1500" b="1"/>
              <a:t>Dereferencing</a:t>
            </a:r>
            <a:r>
              <a:rPr lang="en-US" sz="1500"/>
              <a:t>: Using *</a:t>
            </a:r>
            <a:r>
              <a:rPr lang="en-US" sz="1500" err="1"/>
              <a:t>ptr</a:t>
            </a:r>
            <a:r>
              <a:rPr lang="en-US" sz="1500"/>
              <a:t> lets you access or modify the value stored at that address.</a:t>
            </a:r>
          </a:p>
          <a:p>
            <a:pPr>
              <a:lnSpc>
                <a:spcPct val="100000"/>
              </a:lnSpc>
            </a:pPr>
            <a:r>
              <a:rPr lang="en-US" sz="1500" b="1"/>
              <a:t>Pointer arithmetic</a:t>
            </a:r>
            <a:r>
              <a:rPr lang="en-US" sz="1500"/>
              <a:t>: You can add/subtract integers to move the pointer across memory (e.g. via arrays).</a:t>
            </a:r>
          </a:p>
          <a:p>
            <a:pPr>
              <a:lnSpc>
                <a:spcPct val="100000"/>
              </a:lnSpc>
            </a:pPr>
            <a:r>
              <a:rPr lang="en-US" sz="1500" b="1"/>
              <a:t>Type matters</a:t>
            </a:r>
            <a:r>
              <a:rPr lang="en-US" sz="1500"/>
              <a:t>: Pointers are typed (int*, char*, etc.), which tells the compiler how much memory to access.</a:t>
            </a:r>
          </a:p>
        </p:txBody>
      </p:sp>
    </p:spTree>
    <p:extLst>
      <p:ext uri="{BB962C8B-B14F-4D97-AF65-F5344CB8AC3E}">
        <p14:creationId xmlns:p14="http://schemas.microsoft.com/office/powerpoint/2010/main" val="9687485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0EC38958-9A69-239A-BA79-2AEC73345F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1C742B-C450-712F-C74C-A55416957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3912" y="978408"/>
            <a:ext cx="5513832" cy="1088141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n-US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References in C++</a:t>
            </a:r>
            <a:br>
              <a:rPr lang="en-US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b="1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Picture 5" descr="A yellow and blue screen with arrows and text&#10;&#10;AI-generated content may be incorrect.">
            <a:extLst>
              <a:ext uri="{FF2B5EF4-FFF2-40B4-BE49-F238E27FC236}">
                <a16:creationId xmlns:a16="http://schemas.microsoft.com/office/drawing/2014/main" id="{20A09BCD-C258-B3BF-5C72-6399A63A68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867" y="1771709"/>
            <a:ext cx="4959823" cy="3310681"/>
          </a:xfrm>
          <a:prstGeom prst="rect">
            <a:avLst/>
          </a:prstGeom>
        </p:spPr>
      </p:pic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6EC109E5-0396-8968-4F42-DFEC280363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58484" y="508090"/>
            <a:ext cx="5513832" cy="149279"/>
          </a:xfrm>
          <a:custGeom>
            <a:avLst/>
            <a:gdLst>
              <a:gd name="connsiteX0" fmla="*/ 0 w 6090847"/>
              <a:gd name="connsiteY0" fmla="*/ 0 h 149279"/>
              <a:gd name="connsiteX1" fmla="*/ 6090847 w 6090847"/>
              <a:gd name="connsiteY1" fmla="*/ 0 h 149279"/>
              <a:gd name="connsiteX2" fmla="*/ 6090847 w 6090847"/>
              <a:gd name="connsiteY2" fmla="*/ 149279 h 149279"/>
              <a:gd name="connsiteX3" fmla="*/ 0 w 6090847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0847" h="149279">
                <a:moveTo>
                  <a:pt x="0" y="0"/>
                </a:moveTo>
                <a:lnTo>
                  <a:pt x="6090847" y="0"/>
                </a:lnTo>
                <a:lnTo>
                  <a:pt x="6090847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4D22A4-780B-4527-9B10-89CAE0B98B8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53912" y="2186722"/>
            <a:ext cx="5513832" cy="3767328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sz="1100"/>
              <a:t>A </a:t>
            </a:r>
            <a:r>
              <a:rPr lang="en-US" sz="1100" b="1"/>
              <a:t>reference</a:t>
            </a:r>
            <a:r>
              <a:rPr lang="en-US" sz="1100"/>
              <a:t> is an </a:t>
            </a:r>
            <a:r>
              <a:rPr lang="en-US" sz="1100" b="1"/>
              <a:t>alias</a:t>
            </a:r>
            <a:r>
              <a:rPr lang="en-US" sz="1100"/>
              <a:t> for another variable — it must refer to an existing variable.</a:t>
            </a:r>
          </a:p>
          <a:p>
            <a:pPr lvl="1">
              <a:lnSpc>
                <a:spcPct val="100000"/>
              </a:lnSpc>
            </a:pPr>
            <a:r>
              <a:rPr lang="en-US" sz="1100"/>
              <a:t>Example: int a = 5; int&amp; ref = a;</a:t>
            </a:r>
          </a:p>
          <a:p>
            <a:pPr lvl="1">
              <a:lnSpc>
                <a:spcPct val="100000"/>
              </a:lnSpc>
            </a:pPr>
            <a:r>
              <a:rPr lang="en-US" sz="1100"/>
              <a:t>Unlike pointers, </a:t>
            </a:r>
            <a:r>
              <a:rPr lang="en-US" sz="1100" b="1"/>
              <a:t>references cannot be null</a:t>
            </a:r>
            <a:r>
              <a:rPr lang="en-US" sz="1100"/>
              <a:t> and must be initialized at declaration.</a:t>
            </a:r>
          </a:p>
          <a:p>
            <a:pPr lvl="1">
              <a:lnSpc>
                <a:spcPct val="100000"/>
              </a:lnSpc>
            </a:pPr>
            <a:r>
              <a:rPr lang="en-US" sz="1100"/>
              <a:t>Syntax uses &amp; in the declaration:</a:t>
            </a:r>
          </a:p>
          <a:p>
            <a:pPr lvl="1">
              <a:lnSpc>
                <a:spcPct val="100000"/>
              </a:lnSpc>
            </a:pPr>
            <a:r>
              <a:rPr lang="en-US" sz="1100"/>
              <a:t>int&amp; ref = x;  ➝  ref is another name for x.</a:t>
            </a:r>
          </a:p>
          <a:p>
            <a:pPr>
              <a:lnSpc>
                <a:spcPct val="100000"/>
              </a:lnSpc>
            </a:pPr>
            <a:r>
              <a:rPr lang="en-US" sz="1100" b="1"/>
              <a:t>Changes via the reference</a:t>
            </a:r>
            <a:r>
              <a:rPr lang="en-US" sz="1100"/>
              <a:t> affect the original variable:</a:t>
            </a:r>
          </a:p>
          <a:p>
            <a:pPr lvl="1">
              <a:lnSpc>
                <a:spcPct val="100000"/>
              </a:lnSpc>
            </a:pPr>
            <a:r>
              <a:rPr lang="en-US" sz="1100"/>
              <a:t>ref = 10; changes x if ref refers to x.</a:t>
            </a:r>
          </a:p>
          <a:p>
            <a:pPr>
              <a:lnSpc>
                <a:spcPct val="100000"/>
              </a:lnSpc>
            </a:pPr>
            <a:r>
              <a:rPr lang="en-US" sz="1100"/>
              <a:t>Commonly used for:</a:t>
            </a:r>
          </a:p>
          <a:p>
            <a:pPr lvl="1">
              <a:lnSpc>
                <a:spcPct val="100000"/>
              </a:lnSpc>
            </a:pPr>
            <a:r>
              <a:rPr lang="en-US" sz="1100" b="1"/>
              <a:t>Function parameters</a:t>
            </a:r>
            <a:r>
              <a:rPr lang="en-US" sz="1100"/>
              <a:t> to avoid copying large objects (void foo(const MyClass&amp; obj))</a:t>
            </a:r>
          </a:p>
          <a:p>
            <a:pPr lvl="1">
              <a:lnSpc>
                <a:spcPct val="100000"/>
              </a:lnSpc>
            </a:pPr>
            <a:r>
              <a:rPr lang="en-US" sz="1100" b="1"/>
              <a:t>Return values</a:t>
            </a:r>
            <a:r>
              <a:rPr lang="en-US" sz="1100"/>
              <a:t> when you want to return a variable by reference</a:t>
            </a:r>
          </a:p>
          <a:p>
            <a:pPr>
              <a:lnSpc>
                <a:spcPct val="100000"/>
              </a:lnSpc>
            </a:pPr>
            <a:r>
              <a:rPr lang="en-US" sz="1100" b="1"/>
              <a:t>No reassignment</a:t>
            </a:r>
            <a:r>
              <a:rPr lang="en-US" sz="1100"/>
              <a:t>: Once a reference is bound to a variable, it cannot refer to another.</a:t>
            </a:r>
          </a:p>
          <a:p>
            <a:pPr>
              <a:lnSpc>
                <a:spcPct val="100000"/>
              </a:lnSpc>
            </a:pPr>
            <a:r>
              <a:rPr lang="en-US" sz="1100" b="1"/>
              <a:t>Reference vs Pointer</a:t>
            </a:r>
            <a:r>
              <a:rPr lang="en-US" sz="1100"/>
              <a:t>:</a:t>
            </a:r>
          </a:p>
          <a:p>
            <a:pPr lvl="1">
              <a:lnSpc>
                <a:spcPct val="100000"/>
              </a:lnSpc>
            </a:pPr>
            <a:r>
              <a:rPr lang="en-US" sz="1100"/>
              <a:t>Reference is automatically dereferenced.</a:t>
            </a:r>
          </a:p>
          <a:p>
            <a:pPr lvl="1">
              <a:lnSpc>
                <a:spcPct val="100000"/>
              </a:lnSpc>
            </a:pPr>
            <a:r>
              <a:rPr lang="en-US" sz="1100"/>
              <a:t>Reference is safer and cleaner, but less flexible than a pointer.</a:t>
            </a:r>
          </a:p>
          <a:p>
            <a:pPr>
              <a:lnSpc>
                <a:spcPct val="100000"/>
              </a:lnSpc>
            </a:pPr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11347011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9E10BDB4-64F2-477D-A03B-9F8352D5E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A8F4FD-EFF9-F926-7D35-06E980C9EB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6300216" cy="132588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Classes and objects in C++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87F59F2-5FBC-40CD-AD35-376AECE49E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8" y="508090"/>
            <a:ext cx="6281928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271C494-8107-3D61-D611-4FBC7C22A2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13612" y="611650"/>
            <a:ext cx="416052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pic>
        <p:nvPicPr>
          <p:cNvPr id="6" name="Picture 5" descr="A white rectangular object with black text&#10;&#10;AI-generated content may be incorrect.">
            <a:extLst>
              <a:ext uri="{FF2B5EF4-FFF2-40B4-BE49-F238E27FC236}">
                <a16:creationId xmlns:a16="http://schemas.microsoft.com/office/drawing/2014/main" id="{5B9250B0-E805-ED22-9839-E353DE821C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867" y="3420689"/>
            <a:ext cx="6281928" cy="2925315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B77DD8-B313-6666-B1D9-2A65B44357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507224" y="1088136"/>
            <a:ext cx="4160520" cy="5257800"/>
          </a:xfrm>
        </p:spPr>
        <p:txBody>
          <a:bodyPr vert="horz" lIns="91440" tIns="45720" rIns="91440" bIns="45720" rtlCol="0">
            <a:normAutofit/>
          </a:bodyPr>
          <a:lstStyle/>
          <a:p>
            <a:pPr marL="0">
              <a:lnSpc>
                <a:spcPct val="100000"/>
              </a:lnSpc>
            </a:pPr>
            <a:r>
              <a:rPr lang="en-US" b="1"/>
              <a:t>Classes</a:t>
            </a:r>
          </a:p>
          <a:p>
            <a:pPr lvl="1">
              <a:lnSpc>
                <a:spcPct val="100000"/>
              </a:lnSpc>
            </a:pPr>
            <a:r>
              <a:rPr lang="en-US"/>
              <a:t>Blueprint for creating objects.</a:t>
            </a:r>
          </a:p>
          <a:p>
            <a:pPr lvl="1">
              <a:lnSpc>
                <a:spcPct val="100000"/>
              </a:lnSpc>
            </a:pPr>
            <a:r>
              <a:rPr lang="en-US"/>
              <a:t>Can have </a:t>
            </a:r>
            <a:r>
              <a:rPr lang="en-US" b="1"/>
              <a:t>variables (data members)</a:t>
            </a:r>
            <a:r>
              <a:rPr lang="en-US"/>
              <a:t> and </a:t>
            </a:r>
            <a:r>
              <a:rPr lang="en-US" b="1"/>
              <a:t>functions (methods)</a:t>
            </a:r>
            <a:r>
              <a:rPr lang="en-US"/>
              <a:t>.</a:t>
            </a:r>
            <a:r>
              <a:rPr lang="en-US" b="1"/>
              <a:t> </a:t>
            </a:r>
          </a:p>
          <a:p>
            <a:pPr marL="0">
              <a:lnSpc>
                <a:spcPct val="100000"/>
              </a:lnSpc>
            </a:pPr>
            <a:r>
              <a:rPr lang="en-US" b="1"/>
              <a:t>Objects</a:t>
            </a:r>
          </a:p>
          <a:p>
            <a:pPr lvl="1">
              <a:lnSpc>
                <a:spcPct val="100000"/>
              </a:lnSpc>
            </a:pPr>
            <a:r>
              <a:rPr lang="en-US"/>
              <a:t>Instance of a class.</a:t>
            </a:r>
          </a:p>
          <a:p>
            <a:pPr lvl="1">
              <a:lnSpc>
                <a:spcPct val="100000"/>
              </a:lnSpc>
            </a:pPr>
            <a:r>
              <a:rPr lang="en-US"/>
              <a:t>Created like: MyClass obj;</a:t>
            </a:r>
          </a:p>
          <a:p>
            <a:pPr lvl="1">
              <a:lnSpc>
                <a:spcPct val="100000"/>
              </a:lnSpc>
            </a:pPr>
            <a:r>
              <a:rPr lang="en-US"/>
              <a:t>Access members with obj.x or obj.print();</a:t>
            </a:r>
            <a:br>
              <a:rPr lang="en-US"/>
            </a:br>
            <a:endParaRPr lang="en-US"/>
          </a:p>
          <a:p>
            <a:pPr marL="0">
              <a:lnSpc>
                <a:spcPct val="100000"/>
              </a:lnSpc>
            </a:pPr>
            <a:r>
              <a:rPr lang="en-US" b="1"/>
              <a:t>Access specifiers</a:t>
            </a:r>
            <a:r>
              <a:rPr lang="en-US"/>
              <a:t> define visibility:</a:t>
            </a:r>
          </a:p>
          <a:p>
            <a:pPr lvl="1">
              <a:lnSpc>
                <a:spcPct val="100000"/>
              </a:lnSpc>
            </a:pPr>
            <a:r>
              <a:rPr lang="en-US"/>
              <a:t>public: accessible from outside the class</a:t>
            </a:r>
          </a:p>
          <a:p>
            <a:pPr lvl="1">
              <a:lnSpc>
                <a:spcPct val="100000"/>
              </a:lnSpc>
            </a:pPr>
            <a:r>
              <a:rPr lang="en-US"/>
              <a:t>private (default): accessible only within the class</a:t>
            </a:r>
          </a:p>
          <a:p>
            <a:pPr lvl="1">
              <a:lnSpc>
                <a:spcPct val="100000"/>
              </a:lnSpc>
            </a:pPr>
            <a:r>
              <a:rPr lang="en-US"/>
              <a:t>protected: accessible in derived classes (used in inheritance)</a:t>
            </a:r>
          </a:p>
          <a:p>
            <a:pPr>
              <a:lnSpc>
                <a:spcPct val="100000"/>
              </a:lnSpc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1079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0EC38958-9A69-239A-BA79-2AEC73345F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AB4BAE-EC25-0789-9A35-4D5014596C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3912" y="978408"/>
            <a:ext cx="5513832" cy="146304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Class vs structs in C++</a:t>
            </a:r>
          </a:p>
        </p:txBody>
      </p:sp>
      <p:pic>
        <p:nvPicPr>
          <p:cNvPr id="6" name="Picture 5" descr="A comparison of a structure in c +&#10;&#10;AI-generated content may be incorrect.">
            <a:extLst>
              <a:ext uri="{FF2B5EF4-FFF2-40B4-BE49-F238E27FC236}">
                <a16:creationId xmlns:a16="http://schemas.microsoft.com/office/drawing/2014/main" id="{E21D3C11-B3AE-8B4F-12E7-E00F5AF414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867" y="795843"/>
            <a:ext cx="4959823" cy="5262412"/>
          </a:xfrm>
          <a:prstGeom prst="rect">
            <a:avLst/>
          </a:prstGeom>
        </p:spPr>
      </p:pic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6EC109E5-0396-8968-4F42-DFEC280363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58484" y="508090"/>
            <a:ext cx="5513832" cy="149279"/>
          </a:xfrm>
          <a:custGeom>
            <a:avLst/>
            <a:gdLst>
              <a:gd name="connsiteX0" fmla="*/ 0 w 6090847"/>
              <a:gd name="connsiteY0" fmla="*/ 0 h 149279"/>
              <a:gd name="connsiteX1" fmla="*/ 6090847 w 6090847"/>
              <a:gd name="connsiteY1" fmla="*/ 0 h 149279"/>
              <a:gd name="connsiteX2" fmla="*/ 6090847 w 6090847"/>
              <a:gd name="connsiteY2" fmla="*/ 149279 h 149279"/>
              <a:gd name="connsiteX3" fmla="*/ 0 w 6090847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0847" h="149279">
                <a:moveTo>
                  <a:pt x="0" y="0"/>
                </a:moveTo>
                <a:lnTo>
                  <a:pt x="6090847" y="0"/>
                </a:lnTo>
                <a:lnTo>
                  <a:pt x="6090847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E3D4ED-1680-0790-1FF0-A4A757441E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53912" y="2578608"/>
            <a:ext cx="5513832" cy="3767328"/>
          </a:xfrm>
        </p:spPr>
        <p:txBody>
          <a:bodyPr vert="horz" lIns="91440" tIns="45720" rIns="91440" bIns="45720" rtlCol="0">
            <a:normAutofit/>
          </a:bodyPr>
          <a:lstStyle/>
          <a:p>
            <a:pPr marL="0">
              <a:lnSpc>
                <a:spcPct val="100000"/>
              </a:lnSpc>
            </a:pPr>
            <a:r>
              <a:rPr lang="en-US" b="1"/>
              <a:t>Both can have</a:t>
            </a:r>
            <a:r>
              <a:rPr lang="en-US"/>
              <a:t>:</a:t>
            </a:r>
          </a:p>
          <a:p>
            <a:pPr lvl="1">
              <a:lnSpc>
                <a:spcPct val="100000"/>
              </a:lnSpc>
            </a:pPr>
            <a:r>
              <a:rPr lang="en-US"/>
              <a:t>Member variables and functions</a:t>
            </a:r>
          </a:p>
          <a:p>
            <a:pPr lvl="1">
              <a:lnSpc>
                <a:spcPct val="100000"/>
              </a:lnSpc>
            </a:pPr>
            <a:r>
              <a:rPr lang="en-US"/>
              <a:t>Constructors and destructors</a:t>
            </a:r>
          </a:p>
          <a:p>
            <a:pPr lvl="1">
              <a:lnSpc>
                <a:spcPct val="100000"/>
              </a:lnSpc>
            </a:pPr>
            <a:r>
              <a:rPr lang="en-US"/>
              <a:t>Inheritance and access specifiers</a:t>
            </a:r>
            <a:endParaRPr lang="en-US" b="1"/>
          </a:p>
          <a:p>
            <a:pPr>
              <a:lnSpc>
                <a:spcPct val="100000"/>
              </a:lnSpc>
            </a:pPr>
            <a:r>
              <a:rPr lang="en-US" b="1"/>
              <a:t>Key Differences</a:t>
            </a:r>
          </a:p>
          <a:p>
            <a:pPr lvl="1">
              <a:lnSpc>
                <a:spcPct val="100000"/>
              </a:lnSpc>
            </a:pPr>
            <a:r>
              <a:rPr lang="en-US"/>
              <a:t>class members are </a:t>
            </a:r>
            <a:r>
              <a:rPr lang="en-US" b="1"/>
              <a:t>private by default</a:t>
            </a:r>
            <a:endParaRPr lang="en-US"/>
          </a:p>
          <a:p>
            <a:pPr lvl="1">
              <a:lnSpc>
                <a:spcPct val="100000"/>
              </a:lnSpc>
            </a:pPr>
            <a:r>
              <a:rPr lang="en-US"/>
              <a:t>struct members are </a:t>
            </a:r>
            <a:r>
              <a:rPr lang="en-US" b="1"/>
              <a:t>public by default</a:t>
            </a:r>
            <a:endParaRPr lang="en-US"/>
          </a:p>
          <a:p>
            <a:pPr lvl="1">
              <a:lnSpc>
                <a:spcPct val="100000"/>
              </a:lnSpc>
            </a:pPr>
            <a:r>
              <a:rPr lang="en-US"/>
              <a:t>class is generally used for </a:t>
            </a:r>
            <a:r>
              <a:rPr lang="en-US" b="1"/>
              <a:t>object-oriented design</a:t>
            </a:r>
            <a:endParaRPr lang="en-US"/>
          </a:p>
          <a:p>
            <a:pPr lvl="1">
              <a:lnSpc>
                <a:spcPct val="100000"/>
              </a:lnSpc>
            </a:pPr>
            <a:r>
              <a:rPr lang="en-US"/>
              <a:t>struct is often used for </a:t>
            </a:r>
            <a:r>
              <a:rPr lang="en-US" b="1"/>
              <a:t>plain data structures</a:t>
            </a:r>
            <a:r>
              <a:rPr lang="en-US"/>
              <a:t> (like in C)</a:t>
            </a:r>
          </a:p>
          <a:p>
            <a:pPr lvl="1">
              <a:lnSpc>
                <a:spcPct val="100000"/>
              </a:lnSpc>
            </a:pPr>
            <a:r>
              <a:rPr lang="en-US"/>
              <a:t>Semantically, there’s </a:t>
            </a:r>
            <a:r>
              <a:rPr lang="en-US" b="1"/>
              <a:t>no functional difference</a:t>
            </a:r>
            <a:r>
              <a:rPr lang="en-US"/>
              <a:t> beyond default access levels</a:t>
            </a:r>
          </a:p>
          <a:p>
            <a:pPr>
              <a:lnSpc>
                <a:spcPct val="100000"/>
              </a:lnSpc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8445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EA67E988-5919-57BB-C7DE-D3EAD38A30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6209925"/>
            <a:ext cx="11155680" cy="45719"/>
          </a:xfrm>
          <a:custGeom>
            <a:avLst/>
            <a:gdLst/>
            <a:ahLst/>
            <a:cxnLst/>
            <a:rect l="l" t="t" r="r" b="b"/>
            <a:pathLst>
              <a:path w="8715708" h="45719">
                <a:moveTo>
                  <a:pt x="0" y="0"/>
                </a:moveTo>
                <a:lnTo>
                  <a:pt x="3694525" y="0"/>
                </a:lnTo>
                <a:lnTo>
                  <a:pt x="5021183" y="0"/>
                </a:lnTo>
                <a:lnTo>
                  <a:pt x="8715708" y="0"/>
                </a:lnTo>
                <a:lnTo>
                  <a:pt x="8715708" y="45719"/>
                </a:lnTo>
                <a:lnTo>
                  <a:pt x="5021183" y="45719"/>
                </a:lnTo>
                <a:lnTo>
                  <a:pt x="3694525" y="45719"/>
                </a:lnTo>
                <a:lnTo>
                  <a:pt x="0" y="4571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FAF3766F-DEF3-4802-BB0D-7A18EDD970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5C480C-B47D-5988-06D3-3E51B07BD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3465681" cy="2450592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400">
                <a:solidFill>
                  <a:schemeClr val="tx2"/>
                </a:solidFill>
              </a:rPr>
              <a:t>OOPS!! – Object Oriented Programming System.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D91952F0-771E-D2ED-C333-EEED6708B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1" y="508090"/>
            <a:ext cx="3466424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diagram of a diagram&#10;&#10;AI-generated content may be incorrect.">
            <a:extLst>
              <a:ext uri="{FF2B5EF4-FFF2-40B4-BE49-F238E27FC236}">
                <a16:creationId xmlns:a16="http://schemas.microsoft.com/office/drawing/2014/main" id="{BE56F6E4-F25D-5AF8-D7E2-A6ADABA615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b="3374"/>
          <a:stretch>
            <a:fillRect/>
          </a:stretch>
        </p:blipFill>
        <p:spPr>
          <a:xfrm>
            <a:off x="4232366" y="825084"/>
            <a:ext cx="7438426" cy="5306736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3FB6D83C-2377-9CAD-A991-9E0B6AF250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1208" y="6299535"/>
            <a:ext cx="3465681" cy="4646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423211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7209DC-4704-F6C5-4C60-3A5AD11A4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Constructors and destructor in a class.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FEAC68-17CB-8283-62D7-CECEC741F4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1208" y="1965366"/>
            <a:ext cx="5166360" cy="45779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/>
              <a:t>Constructors</a:t>
            </a:r>
          </a:p>
          <a:p>
            <a:r>
              <a:rPr lang="en-US"/>
              <a:t>Special function called </a:t>
            </a:r>
            <a:r>
              <a:rPr lang="en-US" b="1"/>
              <a:t>automatically</a:t>
            </a:r>
            <a:r>
              <a:rPr lang="en-US"/>
              <a:t> when an object is created.</a:t>
            </a:r>
          </a:p>
          <a:p>
            <a:r>
              <a:rPr lang="en-US" b="1"/>
              <a:t>Same name</a:t>
            </a:r>
            <a:r>
              <a:rPr lang="en-US"/>
              <a:t> as the class, </a:t>
            </a:r>
            <a:r>
              <a:rPr lang="en-US" b="1"/>
              <a:t>no return type</a:t>
            </a:r>
            <a:r>
              <a:rPr lang="en-US"/>
              <a:t>.</a:t>
            </a:r>
          </a:p>
          <a:p>
            <a:r>
              <a:rPr lang="en-US"/>
              <a:t>Can be </a:t>
            </a:r>
            <a:r>
              <a:rPr lang="en-US" b="1"/>
              <a:t>overloaded</a:t>
            </a:r>
            <a:r>
              <a:rPr lang="en-US"/>
              <a:t> (multiple constructors with different parameters).</a:t>
            </a:r>
          </a:p>
          <a:p>
            <a:r>
              <a:rPr lang="en-US"/>
              <a:t>Used to </a:t>
            </a:r>
            <a:r>
              <a:rPr lang="en-US" b="1"/>
              <a:t>initialize data members</a:t>
            </a:r>
            <a:r>
              <a:rPr lang="en-US"/>
              <a:t>.</a:t>
            </a:r>
          </a:p>
          <a:p>
            <a:r>
              <a:rPr lang="en-US"/>
              <a:t>Types:</a:t>
            </a:r>
          </a:p>
          <a:p>
            <a:pPr lvl="1"/>
            <a:r>
              <a:rPr lang="en-US" b="1"/>
              <a:t>Default constructor</a:t>
            </a:r>
            <a:r>
              <a:rPr lang="en-US"/>
              <a:t>: no parameters.</a:t>
            </a:r>
          </a:p>
          <a:p>
            <a:pPr lvl="1"/>
            <a:r>
              <a:rPr lang="en-US" b="1"/>
              <a:t>Parameterized constructor</a:t>
            </a:r>
            <a:r>
              <a:rPr lang="en-US"/>
              <a:t>: takes arguments.</a:t>
            </a:r>
          </a:p>
          <a:p>
            <a:pPr lvl="1"/>
            <a:r>
              <a:rPr lang="en-US" b="1"/>
              <a:t>Copy constructor</a:t>
            </a:r>
            <a:r>
              <a:rPr lang="en-US"/>
              <a:t>: creates a copy of an object.</a:t>
            </a:r>
          </a:p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08F9CA-96F6-7E1F-4095-F2E00AC065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04432" y="1965366"/>
            <a:ext cx="5166360" cy="42434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/>
              <a:t>Destructors</a:t>
            </a:r>
          </a:p>
          <a:p>
            <a:r>
              <a:rPr lang="en-US"/>
              <a:t>Called </a:t>
            </a:r>
            <a:r>
              <a:rPr lang="en-US" b="1"/>
              <a:t>automatically</a:t>
            </a:r>
            <a:r>
              <a:rPr lang="en-US"/>
              <a:t> when an object goes out of scope or is deleted.</a:t>
            </a:r>
          </a:p>
          <a:p>
            <a:r>
              <a:rPr lang="en-US" b="1"/>
              <a:t>Same name</a:t>
            </a:r>
            <a:r>
              <a:rPr lang="en-US"/>
              <a:t> as the class, prefixed with ~, </a:t>
            </a:r>
            <a:r>
              <a:rPr lang="en-US" b="1"/>
              <a:t>no parameters or return type</a:t>
            </a:r>
            <a:r>
              <a:rPr lang="en-US"/>
              <a:t>.</a:t>
            </a:r>
          </a:p>
          <a:p>
            <a:r>
              <a:rPr lang="en-US"/>
              <a:t>Used to </a:t>
            </a:r>
            <a:r>
              <a:rPr lang="en-US" b="1"/>
              <a:t>release resources</a:t>
            </a:r>
            <a:r>
              <a:rPr lang="en-US"/>
              <a:t> (e.g., memory, file handles).</a:t>
            </a:r>
          </a:p>
          <a:p>
            <a:r>
              <a:rPr lang="en-US"/>
              <a:t>Only </a:t>
            </a:r>
            <a:r>
              <a:rPr lang="en-US" b="1"/>
              <a:t>one destructor</a:t>
            </a:r>
            <a:r>
              <a:rPr lang="en-US"/>
              <a:t> per class (no overloading).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4078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0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A082E5AA-6E5F-4FCC-8C41-11E32F833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D1E984-EA67-B3CD-AA7D-E43647806F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5102352" cy="166420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Static in C++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2BE0106-0C20-465B-A1BE-0BAC2737B1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A3D569D-D3A6-49CA-A483-291E95DACA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55622" y="612648"/>
            <a:ext cx="5513832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diagram of a number and objects&#10;&#10;AI-generated content may be incorrect.">
            <a:extLst>
              <a:ext uri="{FF2B5EF4-FFF2-40B4-BE49-F238E27FC236}">
                <a16:creationId xmlns:a16="http://schemas.microsoft.com/office/drawing/2014/main" id="{4878790D-1D5B-4742-9850-83B455AC0D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869" y="2085831"/>
            <a:ext cx="5112393" cy="348920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7CEFA0-3CE5-0860-676A-EE298C783C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63056" y="978408"/>
            <a:ext cx="5504688" cy="5367528"/>
          </a:xfrm>
        </p:spPr>
        <p:txBody>
          <a:bodyPr vert="horz" lIns="91440" tIns="45720" rIns="91440" bIns="45720" rtlCol="0">
            <a:normAutofit/>
          </a:bodyPr>
          <a:lstStyle/>
          <a:p>
            <a:pPr marL="0"/>
            <a:r>
              <a:rPr lang="en-US" b="1"/>
              <a:t>Static Local Variables</a:t>
            </a:r>
          </a:p>
          <a:p>
            <a:pPr lvl="1"/>
            <a:r>
              <a:rPr lang="en-US"/>
              <a:t>Declared </a:t>
            </a:r>
            <a:r>
              <a:rPr lang="en-US" b="1"/>
              <a:t>inside a function</a:t>
            </a:r>
            <a:r>
              <a:rPr lang="en-US"/>
              <a:t>.</a:t>
            </a:r>
          </a:p>
          <a:p>
            <a:pPr lvl="1"/>
            <a:r>
              <a:rPr lang="en-US" b="1"/>
              <a:t>Keeps its value</a:t>
            </a:r>
            <a:r>
              <a:rPr lang="en-US"/>
              <a:t> between function calls.</a:t>
            </a:r>
          </a:p>
          <a:p>
            <a:pPr lvl="1"/>
            <a:r>
              <a:rPr lang="en-US"/>
              <a:t>Initialized </a:t>
            </a:r>
            <a:r>
              <a:rPr lang="en-US" b="1"/>
              <a:t>only once</a:t>
            </a:r>
            <a:r>
              <a:rPr lang="en-US"/>
              <a:t>, on the first call.</a:t>
            </a:r>
          </a:p>
          <a:p>
            <a:pPr marL="0"/>
            <a:r>
              <a:rPr lang="en-US" b="1"/>
              <a:t>Static Global Variables</a:t>
            </a:r>
          </a:p>
          <a:p>
            <a:pPr lvl="1"/>
            <a:r>
              <a:rPr lang="en-US"/>
              <a:t>Declared </a:t>
            </a:r>
            <a:r>
              <a:rPr lang="en-US" b="1"/>
              <a:t>outside any function</a:t>
            </a:r>
            <a:r>
              <a:rPr lang="en-US"/>
              <a:t>.</a:t>
            </a:r>
          </a:p>
          <a:p>
            <a:pPr lvl="1"/>
            <a:r>
              <a:rPr lang="en-US"/>
              <a:t>Limits the variable’s </a:t>
            </a:r>
            <a:r>
              <a:rPr lang="en-US" b="1"/>
              <a:t>visibility to the current file only</a:t>
            </a:r>
            <a:r>
              <a:rPr lang="en-US"/>
              <a:t>.</a:t>
            </a:r>
          </a:p>
          <a:p>
            <a:pPr lvl="1"/>
            <a:r>
              <a:rPr lang="en-US"/>
              <a:t>Prevents naming conflicts with other files.</a:t>
            </a:r>
          </a:p>
          <a:p>
            <a:pPr marL="0"/>
            <a:r>
              <a:rPr lang="en-US" b="1"/>
              <a:t>Static Functions (at file level)</a:t>
            </a:r>
          </a:p>
          <a:p>
            <a:pPr lvl="1"/>
            <a:r>
              <a:rPr lang="en-US"/>
              <a:t>Declared as static outside any function.</a:t>
            </a:r>
          </a:p>
          <a:p>
            <a:pPr lvl="1"/>
            <a:r>
              <a:rPr lang="en-US"/>
              <a:t>Makes the function </a:t>
            </a:r>
            <a:r>
              <a:rPr lang="en-US" b="1"/>
              <a:t>private to the file</a:t>
            </a:r>
            <a:r>
              <a:rPr lang="en-US"/>
              <a:t> (internal linkage).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7126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A082E5AA-6E5F-4FCC-8C41-11E32F833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37955C-51EB-95F8-0D5A-70D04B5F9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5102352" cy="166420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1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Static in C++ Classes and Structs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2BE0106-0C20-465B-A1BE-0BAC2737B1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A3D569D-D3A6-49CA-A483-291E95DACA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55622" y="612648"/>
            <a:ext cx="5513832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diagram of a number of objects&#10;&#10;AI-generated content may be incorrect.">
            <a:extLst>
              <a:ext uri="{FF2B5EF4-FFF2-40B4-BE49-F238E27FC236}">
                <a16:creationId xmlns:a16="http://schemas.microsoft.com/office/drawing/2014/main" id="{05600AA0-A783-ECC3-380B-2498D8E42A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871" y="3433609"/>
            <a:ext cx="5112393" cy="231335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6CDF73-7774-384E-F9FE-8A8FA07FA1B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63056" y="978408"/>
            <a:ext cx="5504688" cy="5367528"/>
          </a:xfrm>
        </p:spPr>
        <p:txBody>
          <a:bodyPr vert="horz" lIns="91440" tIns="45720" rIns="91440" bIns="45720" rtlCol="0">
            <a:normAutofit/>
          </a:bodyPr>
          <a:lstStyle/>
          <a:p>
            <a:pPr marL="0"/>
            <a:r>
              <a:rPr lang="en-US" b="1"/>
              <a:t>Static Data Members</a:t>
            </a:r>
          </a:p>
          <a:p>
            <a:pPr lvl="1"/>
            <a:r>
              <a:rPr lang="en-US"/>
              <a:t>Belong to the </a:t>
            </a:r>
            <a:r>
              <a:rPr lang="en-US" b="1"/>
              <a:t>class</a:t>
            </a:r>
            <a:r>
              <a:rPr lang="en-US"/>
              <a:t>, not to any specific object.</a:t>
            </a:r>
          </a:p>
          <a:p>
            <a:pPr lvl="1"/>
            <a:r>
              <a:rPr lang="en-US" b="1"/>
              <a:t>Shared</a:t>
            </a:r>
            <a:r>
              <a:rPr lang="en-US"/>
              <a:t> by all instances.</a:t>
            </a:r>
          </a:p>
          <a:p>
            <a:pPr lvl="1"/>
            <a:r>
              <a:rPr lang="en-US"/>
              <a:t>Must be </a:t>
            </a:r>
            <a:r>
              <a:rPr lang="en-US" b="1"/>
              <a:t>defined outside</a:t>
            </a:r>
            <a:r>
              <a:rPr lang="en-US"/>
              <a:t> the class (unless inline in C++17+).</a:t>
            </a:r>
          </a:p>
          <a:p>
            <a:pPr lvl="1"/>
            <a:r>
              <a:rPr lang="en-US"/>
              <a:t>Can be accessed with ClassName::member or through an object.</a:t>
            </a:r>
          </a:p>
          <a:p>
            <a:pPr marL="0"/>
            <a:r>
              <a:rPr lang="en-US" b="1"/>
              <a:t>Static Member Functions</a:t>
            </a:r>
          </a:p>
          <a:p>
            <a:pPr lvl="1"/>
            <a:r>
              <a:rPr lang="en-US"/>
              <a:t>Can be called </a:t>
            </a:r>
            <a:r>
              <a:rPr lang="en-US" b="1"/>
              <a:t>without creating an object</a:t>
            </a:r>
            <a:r>
              <a:rPr lang="en-US"/>
              <a:t>.</a:t>
            </a:r>
          </a:p>
          <a:p>
            <a:pPr lvl="1"/>
            <a:r>
              <a:rPr lang="en-US"/>
              <a:t>Can </a:t>
            </a:r>
            <a:r>
              <a:rPr lang="en-US" b="1"/>
              <a:t>only access static members</a:t>
            </a:r>
            <a:r>
              <a:rPr lang="en-US"/>
              <a:t> (no this pointer).</a:t>
            </a:r>
          </a:p>
          <a:p>
            <a:pPr lvl="1"/>
            <a:r>
              <a:rPr lang="en-US"/>
              <a:t>Useful for utility functions tied to the class.</a:t>
            </a:r>
          </a:p>
          <a:p>
            <a:pPr marL="0"/>
            <a:r>
              <a:rPr lang="en-US" b="1"/>
              <a:t>Lifetime and Scope</a:t>
            </a:r>
          </a:p>
          <a:p>
            <a:pPr lvl="1"/>
            <a:r>
              <a:rPr lang="en-US"/>
              <a:t>Static members exist </a:t>
            </a:r>
            <a:r>
              <a:rPr lang="en-US" b="1"/>
              <a:t>for the lifetime of the program</a:t>
            </a:r>
            <a:r>
              <a:rPr lang="en-US"/>
              <a:t>, not tied to any object.</a:t>
            </a:r>
          </a:p>
          <a:p>
            <a:pPr lvl="1"/>
            <a:r>
              <a:rPr lang="en-US"/>
              <a:t>They’re </a:t>
            </a:r>
            <a:r>
              <a:rPr lang="en-US" b="1"/>
              <a:t>shared</a:t>
            </a:r>
            <a:r>
              <a:rPr lang="en-US"/>
              <a:t>, not duplicated for each instance.</a:t>
            </a:r>
          </a:p>
          <a:p>
            <a:pPr marL="457200" lvl="1"/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4442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A082E5AA-6E5F-4FCC-8C41-11E32F833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B30E9B-5264-CAA8-F7AE-F64A47267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5102352" cy="166420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Enums in C++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2BE0106-0C20-465B-A1BE-0BAC2737B1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A3D569D-D3A6-49CA-A483-291E95DACA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55622" y="612648"/>
            <a:ext cx="5513832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computer screen shot of a code&#10;&#10;AI-generated content may be incorrect.">
            <a:extLst>
              <a:ext uri="{FF2B5EF4-FFF2-40B4-BE49-F238E27FC236}">
                <a16:creationId xmlns:a16="http://schemas.microsoft.com/office/drawing/2014/main" id="{658DCE7D-4117-781B-60A4-FFD794BE21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871" y="3152427"/>
            <a:ext cx="5112393" cy="287572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BAB5D9-0323-60B7-C053-C4F1A94C05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63056" y="978408"/>
            <a:ext cx="5504688" cy="5367528"/>
          </a:xfr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 marL="0">
              <a:lnSpc>
                <a:spcPct val="100000"/>
              </a:lnSpc>
            </a:pPr>
            <a:r>
              <a:rPr lang="en-US" sz="1700" b="1"/>
              <a:t>What is an Enum?</a:t>
            </a:r>
          </a:p>
          <a:p>
            <a:pPr lvl="1">
              <a:lnSpc>
                <a:spcPct val="100000"/>
              </a:lnSpc>
            </a:pPr>
            <a:r>
              <a:rPr lang="en-US" sz="1700"/>
              <a:t>An enum (enumeration) is a </a:t>
            </a:r>
            <a:r>
              <a:rPr lang="en-US" sz="1700" b="1"/>
              <a:t>user-defined type</a:t>
            </a:r>
            <a:r>
              <a:rPr lang="en-US" sz="1700"/>
              <a:t> that assigns names to integral constants.</a:t>
            </a:r>
          </a:p>
          <a:p>
            <a:pPr lvl="1">
              <a:lnSpc>
                <a:spcPct val="100000"/>
              </a:lnSpc>
            </a:pPr>
            <a:r>
              <a:rPr lang="en-US" sz="1700"/>
              <a:t>Improves </a:t>
            </a:r>
            <a:r>
              <a:rPr lang="en-US" sz="1700" b="1"/>
              <a:t>readability</a:t>
            </a:r>
            <a:r>
              <a:rPr lang="en-US" sz="1700"/>
              <a:t> and helps avoid “magic numbers.”</a:t>
            </a:r>
          </a:p>
          <a:p>
            <a:pPr marL="0">
              <a:lnSpc>
                <a:spcPct val="100000"/>
              </a:lnSpc>
            </a:pPr>
            <a:r>
              <a:rPr lang="en-US" sz="1700" b="1"/>
              <a:t>Implicit Values</a:t>
            </a:r>
          </a:p>
          <a:p>
            <a:pPr lvl="1">
              <a:lnSpc>
                <a:spcPct val="100000"/>
              </a:lnSpc>
            </a:pPr>
            <a:r>
              <a:rPr lang="en-US" sz="1700"/>
              <a:t>By default, the first name has value 0, and values increase by 1.</a:t>
            </a:r>
          </a:p>
          <a:p>
            <a:pPr marL="0">
              <a:lnSpc>
                <a:spcPct val="100000"/>
              </a:lnSpc>
            </a:pPr>
            <a:r>
              <a:rPr lang="en-US" sz="1700" b="1"/>
              <a:t>Custom Values</a:t>
            </a:r>
          </a:p>
          <a:p>
            <a:pPr lvl="1">
              <a:lnSpc>
                <a:spcPct val="100000"/>
              </a:lnSpc>
            </a:pPr>
            <a:r>
              <a:rPr lang="en-US" sz="1700"/>
              <a:t>You can manually assign specific values.</a:t>
            </a:r>
          </a:p>
          <a:p>
            <a:pPr marL="0">
              <a:lnSpc>
                <a:spcPct val="100000"/>
              </a:lnSpc>
            </a:pPr>
            <a:r>
              <a:rPr lang="en-US" sz="1700" b="1"/>
              <a:t>Enum Scope</a:t>
            </a:r>
          </a:p>
          <a:p>
            <a:pPr lvl="1">
              <a:lnSpc>
                <a:spcPct val="100000"/>
              </a:lnSpc>
            </a:pPr>
            <a:r>
              <a:rPr lang="en-US" sz="1700"/>
              <a:t>Traditional enums </a:t>
            </a:r>
            <a:r>
              <a:rPr lang="en-US" sz="1700" b="1"/>
              <a:t>leak their names</a:t>
            </a:r>
            <a:r>
              <a:rPr lang="en-US" sz="1700"/>
              <a:t> into the enclosing scope.</a:t>
            </a:r>
          </a:p>
          <a:p>
            <a:pPr lvl="1">
              <a:lnSpc>
                <a:spcPct val="100000"/>
              </a:lnSpc>
            </a:pPr>
            <a:r>
              <a:rPr lang="en-US" sz="1700"/>
              <a:t>Red, Green, etc., can be used directly.</a:t>
            </a:r>
          </a:p>
          <a:p>
            <a:pPr marL="0">
              <a:lnSpc>
                <a:spcPct val="100000"/>
              </a:lnSpc>
            </a:pPr>
            <a:r>
              <a:rPr lang="en-US" sz="1700" b="1"/>
              <a:t>enum class (Scoped Enum – C++11+)</a:t>
            </a:r>
          </a:p>
          <a:p>
            <a:pPr lvl="1">
              <a:lnSpc>
                <a:spcPct val="100000"/>
              </a:lnSpc>
            </a:pPr>
            <a:r>
              <a:rPr lang="en-US" sz="1700"/>
              <a:t>Scoped, type-safe version of enum.</a:t>
            </a:r>
          </a:p>
          <a:p>
            <a:pPr lvl="1">
              <a:lnSpc>
                <a:spcPct val="100000"/>
              </a:lnSpc>
            </a:pPr>
            <a:r>
              <a:rPr lang="en-US" sz="1700"/>
              <a:t>Does </a:t>
            </a:r>
            <a:r>
              <a:rPr lang="en-US" sz="1700" b="1"/>
              <a:t>not leak names</a:t>
            </a:r>
            <a:r>
              <a:rPr lang="en-US" sz="1700"/>
              <a:t> into the outer scope.</a:t>
            </a:r>
          </a:p>
          <a:p>
            <a:pPr lvl="1">
              <a:lnSpc>
                <a:spcPct val="100000"/>
              </a:lnSpc>
            </a:pPr>
            <a:r>
              <a:rPr lang="en-US" sz="1700"/>
              <a:t>Requires prefix to access: Color::Red.</a:t>
            </a:r>
          </a:p>
          <a:p>
            <a:pPr lvl="1">
              <a:lnSpc>
                <a:spcPct val="100000"/>
              </a:lnSpc>
            </a:pPr>
            <a:endParaRPr lang="en-US" sz="1700"/>
          </a:p>
          <a:p>
            <a:pPr>
              <a:lnSpc>
                <a:spcPct val="100000"/>
              </a:lnSpc>
            </a:pPr>
            <a:endParaRPr lang="en-US" sz="1700"/>
          </a:p>
        </p:txBody>
      </p:sp>
    </p:spTree>
    <p:extLst>
      <p:ext uri="{BB962C8B-B14F-4D97-AF65-F5344CB8AC3E}">
        <p14:creationId xmlns:p14="http://schemas.microsoft.com/office/powerpoint/2010/main" val="6051271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: Shape 10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AD1BDCCC-E676-2A7E-BE11-2B8C23DB28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41E4FC-7F24-C4FC-15A9-774BCE32A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4352544" cy="214884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Constructors in C++</a:t>
            </a:r>
          </a:p>
        </p:txBody>
      </p:sp>
      <p:sp>
        <p:nvSpPr>
          <p:cNvPr id="24" name="Freeform: Shape 14">
            <a:extLst>
              <a:ext uri="{FF2B5EF4-FFF2-40B4-BE49-F238E27FC236}">
                <a16:creationId xmlns:a16="http://schemas.microsoft.com/office/drawing/2014/main" id="{781C97B1-8A09-6383-8C65-A3B7357781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pic>
        <p:nvPicPr>
          <p:cNvPr id="6" name="Picture 5" descr="A diagram of a diagram&#10;&#10;AI-generated content may be incorrect.">
            <a:extLst>
              <a:ext uri="{FF2B5EF4-FFF2-40B4-BE49-F238E27FC236}">
                <a16:creationId xmlns:a16="http://schemas.microsoft.com/office/drawing/2014/main" id="{B7EBDEBB-3CB5-8837-3F93-FF8DFC952F3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7501" r="19777" b="-1"/>
          <a:stretch>
            <a:fillRect/>
          </a:stretch>
        </p:blipFill>
        <p:spPr>
          <a:xfrm>
            <a:off x="627345" y="3428997"/>
            <a:ext cx="4356135" cy="2917009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C74C89-341F-3DA4-ADCF-820E495B71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4688" y="978408"/>
            <a:ext cx="6163056" cy="5394960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500" b="1"/>
              <a:t>Constructor</a:t>
            </a:r>
            <a:r>
              <a:rPr lang="en-US" sz="1500"/>
              <a:t> is a special member function automatically called when an object is created.</a:t>
            </a:r>
          </a:p>
          <a:p>
            <a:pPr>
              <a:lnSpc>
                <a:spcPct val="100000"/>
              </a:lnSpc>
            </a:pPr>
            <a:r>
              <a:rPr lang="en-US" sz="1500"/>
              <a:t>Its name is the </a:t>
            </a:r>
            <a:r>
              <a:rPr lang="en-US" sz="1500" b="1"/>
              <a:t>same as the class name</a:t>
            </a:r>
            <a:r>
              <a:rPr lang="en-US" sz="1500"/>
              <a:t>, with </a:t>
            </a:r>
            <a:r>
              <a:rPr lang="en-US" sz="1500" b="1"/>
              <a:t>no return type</a:t>
            </a:r>
            <a:r>
              <a:rPr lang="en-US" sz="1500"/>
              <a:t> (not even void).</a:t>
            </a:r>
          </a:p>
          <a:p>
            <a:pPr>
              <a:lnSpc>
                <a:spcPct val="100000"/>
              </a:lnSpc>
            </a:pPr>
            <a:r>
              <a:rPr lang="en-US" sz="1500"/>
              <a:t>Used to </a:t>
            </a:r>
            <a:r>
              <a:rPr lang="en-US" sz="1500" b="1"/>
              <a:t>initialize objects</a:t>
            </a:r>
            <a:r>
              <a:rPr lang="en-US" sz="1500"/>
              <a:t>.</a:t>
            </a:r>
          </a:p>
          <a:p>
            <a:pPr>
              <a:lnSpc>
                <a:spcPct val="100000"/>
              </a:lnSpc>
            </a:pPr>
            <a:r>
              <a:rPr lang="en-US" sz="1500"/>
              <a:t>Types of constructors:</a:t>
            </a:r>
          </a:p>
          <a:p>
            <a:pPr lvl="1">
              <a:lnSpc>
                <a:spcPct val="100000"/>
              </a:lnSpc>
            </a:pPr>
            <a:r>
              <a:rPr lang="en-US" sz="1500" b="1"/>
              <a:t>Default constructor</a:t>
            </a:r>
            <a:r>
              <a:rPr lang="en-US" sz="1500"/>
              <a:t> – no parameters.</a:t>
            </a:r>
          </a:p>
          <a:p>
            <a:pPr lvl="1">
              <a:lnSpc>
                <a:spcPct val="100000"/>
              </a:lnSpc>
            </a:pPr>
            <a:r>
              <a:rPr lang="en-US" sz="1500" b="1"/>
              <a:t>Parameterized constructor</a:t>
            </a:r>
            <a:r>
              <a:rPr lang="en-US" sz="1500"/>
              <a:t> – takes arguments to set initial values.</a:t>
            </a:r>
          </a:p>
          <a:p>
            <a:pPr lvl="1">
              <a:lnSpc>
                <a:spcPct val="100000"/>
              </a:lnSpc>
            </a:pPr>
            <a:r>
              <a:rPr lang="en-US" sz="1500" b="1"/>
              <a:t>Copy constructor</a:t>
            </a:r>
            <a:r>
              <a:rPr lang="en-US" sz="1500"/>
              <a:t> – creates a new object as a copy of an existing one.</a:t>
            </a:r>
          </a:p>
          <a:p>
            <a:pPr>
              <a:lnSpc>
                <a:spcPct val="100000"/>
              </a:lnSpc>
            </a:pPr>
            <a:r>
              <a:rPr lang="en-US" sz="1500"/>
              <a:t>If no constructor is defined, the compiler provides a </a:t>
            </a:r>
            <a:r>
              <a:rPr lang="en-US" sz="1500" b="1"/>
              <a:t>default one</a:t>
            </a:r>
            <a:r>
              <a:rPr lang="en-US" sz="1500"/>
              <a:t>.</a:t>
            </a:r>
          </a:p>
          <a:p>
            <a:pPr>
              <a:lnSpc>
                <a:spcPct val="100000"/>
              </a:lnSpc>
            </a:pPr>
            <a:r>
              <a:rPr lang="en-US" sz="1500"/>
              <a:t>Constructors can be </a:t>
            </a:r>
            <a:r>
              <a:rPr lang="en-US" sz="1500" b="1"/>
              <a:t>overloaded</a:t>
            </a:r>
            <a:r>
              <a:rPr lang="en-US" sz="1500"/>
              <a:t> (multiple constructors with different parameters).</a:t>
            </a:r>
          </a:p>
          <a:p>
            <a:pPr>
              <a:lnSpc>
                <a:spcPct val="100000"/>
              </a:lnSpc>
            </a:pPr>
            <a:r>
              <a:rPr lang="en-US" sz="1500"/>
              <a:t>Can use </a:t>
            </a:r>
            <a:r>
              <a:rPr lang="en-US" sz="1500" b="1"/>
              <a:t>member initializer list</a:t>
            </a:r>
            <a:r>
              <a:rPr lang="en-US" sz="1500"/>
              <a:t> for efficient initialization.</a:t>
            </a:r>
          </a:p>
          <a:p>
            <a:pPr>
              <a:lnSpc>
                <a:spcPct val="100000"/>
              </a:lnSpc>
            </a:pPr>
            <a:r>
              <a:rPr lang="en-US" sz="1500"/>
              <a:t>Constructors can be </a:t>
            </a:r>
            <a:r>
              <a:rPr lang="en-US" sz="1500" b="1"/>
              <a:t>explicit</a:t>
            </a:r>
            <a:r>
              <a:rPr lang="en-US" sz="1500"/>
              <a:t> to prevent implicit conversions.</a:t>
            </a:r>
          </a:p>
          <a:p>
            <a:pPr>
              <a:lnSpc>
                <a:spcPct val="100000"/>
              </a:lnSpc>
            </a:pPr>
            <a:endParaRPr lang="en-US" sz="1500"/>
          </a:p>
        </p:txBody>
      </p:sp>
    </p:spTree>
    <p:extLst>
      <p:ext uri="{BB962C8B-B14F-4D97-AF65-F5344CB8AC3E}">
        <p14:creationId xmlns:p14="http://schemas.microsoft.com/office/powerpoint/2010/main" val="21516049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AD1BDCCC-E676-2A7E-BE11-2B8C23DB28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E9B71F-50CA-6D03-4B26-3198822ACD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4352544" cy="214884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Destructors in C++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781C97B1-8A09-6383-8C65-A3B7357781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pic>
        <p:nvPicPr>
          <p:cNvPr id="6" name="Picture 5" descr="A diagram of a destructor&#10;&#10;AI-generated content may be incorrect.">
            <a:extLst>
              <a:ext uri="{FF2B5EF4-FFF2-40B4-BE49-F238E27FC236}">
                <a16:creationId xmlns:a16="http://schemas.microsoft.com/office/drawing/2014/main" id="{8C217AD3-BFA8-1CF4-02BD-535A63E8FFC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525" r="-3" b="-3"/>
          <a:stretch>
            <a:fillRect/>
          </a:stretch>
        </p:blipFill>
        <p:spPr>
          <a:xfrm>
            <a:off x="517869" y="3428999"/>
            <a:ext cx="4356135" cy="2917009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3F4BCC-058A-5B5E-ADA8-2659FC9E21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4688" y="978408"/>
            <a:ext cx="6163056" cy="539496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b="1"/>
              <a:t>Destructor</a:t>
            </a:r>
            <a:r>
              <a:rPr lang="en-US"/>
              <a:t> is a special member function called when an object goes out of scope or is deleted.</a:t>
            </a:r>
          </a:p>
          <a:p>
            <a:r>
              <a:rPr lang="en-US"/>
              <a:t>Its name is the </a:t>
            </a:r>
            <a:r>
              <a:rPr lang="en-US" b="1"/>
              <a:t>same as the class name</a:t>
            </a:r>
            <a:r>
              <a:rPr lang="en-US"/>
              <a:t>, prefixed with a </a:t>
            </a:r>
            <a:r>
              <a:rPr lang="en-US" b="1"/>
              <a:t>tilde (~)</a:t>
            </a:r>
            <a:r>
              <a:rPr lang="en-US"/>
              <a:t>.</a:t>
            </a:r>
          </a:p>
          <a:p>
            <a:r>
              <a:rPr lang="en-US"/>
              <a:t>Used to </a:t>
            </a:r>
            <a:r>
              <a:rPr lang="en-US" b="1"/>
              <a:t>clean up resources</a:t>
            </a:r>
            <a:r>
              <a:rPr lang="en-US"/>
              <a:t>, like memory or file handles.</a:t>
            </a:r>
          </a:p>
          <a:p>
            <a:r>
              <a:rPr lang="en-US" b="1"/>
              <a:t>No parameters</a:t>
            </a:r>
            <a:r>
              <a:rPr lang="en-US"/>
              <a:t> and </a:t>
            </a:r>
            <a:r>
              <a:rPr lang="en-US" b="1"/>
              <a:t>no return type</a:t>
            </a:r>
            <a:r>
              <a:rPr lang="en-US"/>
              <a:t>.</a:t>
            </a:r>
          </a:p>
          <a:p>
            <a:r>
              <a:rPr lang="en-US"/>
              <a:t>A class can have </a:t>
            </a:r>
            <a:r>
              <a:rPr lang="en-US" b="1"/>
              <a:t>only one destructor</a:t>
            </a:r>
            <a:r>
              <a:rPr lang="en-US"/>
              <a:t> (no overloading).</a:t>
            </a:r>
          </a:p>
          <a:p>
            <a:r>
              <a:rPr lang="en-US"/>
              <a:t>Called </a:t>
            </a:r>
            <a:r>
              <a:rPr lang="en-US" b="1"/>
              <a:t>automatically</a:t>
            </a:r>
            <a:r>
              <a:rPr lang="en-US"/>
              <a:t> in reverse order of construction.</a:t>
            </a:r>
          </a:p>
          <a:p>
            <a:r>
              <a:rPr lang="en-US"/>
              <a:t>If not defined, the compiler provides a </a:t>
            </a:r>
            <a:r>
              <a:rPr lang="en-US" b="1"/>
              <a:t>default destructor</a:t>
            </a:r>
            <a:r>
              <a:rPr lang="en-US"/>
              <a:t>.</a:t>
            </a:r>
          </a:p>
          <a:p>
            <a:r>
              <a:rPr lang="en-US"/>
              <a:t>For classes with </a:t>
            </a:r>
            <a:r>
              <a:rPr lang="en-US" b="1"/>
              <a:t>dynamic memory</a:t>
            </a:r>
            <a:r>
              <a:rPr lang="en-US"/>
              <a:t>, always define a custom destructor to avoid memory leaks.</a:t>
            </a:r>
          </a:p>
          <a:p>
            <a:r>
              <a:rPr lang="en-US"/>
              <a:t>Destructors should be </a:t>
            </a:r>
            <a:r>
              <a:rPr lang="en-US" b="1"/>
              <a:t>virtual</a:t>
            </a:r>
            <a:r>
              <a:rPr lang="en-US"/>
              <a:t> in base classes if the class is intended to be inherited.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3836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4065D9BE-A58D-6E8A-D4A2-5056F3C5E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28317E-91C8-9F17-8897-182D79730C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6263640" cy="146304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Inheritance in C++</a:t>
            </a: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A745E793-BC99-8991-71CD-53FFBB6A8F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11156260" cy="149279"/>
          </a:xfrm>
          <a:custGeom>
            <a:avLst/>
            <a:gdLst>
              <a:gd name="connsiteX0" fmla="*/ 0 w 11156260"/>
              <a:gd name="connsiteY0" fmla="*/ 0 h 149279"/>
              <a:gd name="connsiteX1" fmla="*/ 11156260 w 11156260"/>
              <a:gd name="connsiteY1" fmla="*/ 0 h 149279"/>
              <a:gd name="connsiteX2" fmla="*/ 11156260 w 11156260"/>
              <a:gd name="connsiteY2" fmla="*/ 149279 h 149279"/>
              <a:gd name="connsiteX3" fmla="*/ 0 w 11156260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156260" h="149279">
                <a:moveTo>
                  <a:pt x="0" y="0"/>
                </a:moveTo>
                <a:lnTo>
                  <a:pt x="11156260" y="0"/>
                </a:lnTo>
                <a:lnTo>
                  <a:pt x="11156260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A8C27B-7979-FE2C-E6DD-54DD2D243FE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1208" y="2578608"/>
            <a:ext cx="6263640" cy="3767328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100" b="1"/>
              <a:t>Inheritance</a:t>
            </a:r>
            <a:r>
              <a:rPr lang="en-US" sz="1100"/>
              <a:t> allows a class (derived class) to acquire properties and behaviors from another class (base class).</a:t>
            </a:r>
          </a:p>
          <a:p>
            <a:pPr>
              <a:lnSpc>
                <a:spcPct val="100000"/>
              </a:lnSpc>
            </a:pPr>
            <a:r>
              <a:rPr lang="en-US" sz="1100"/>
              <a:t>Promotes </a:t>
            </a:r>
            <a:r>
              <a:rPr lang="en-US" sz="1100" b="1"/>
              <a:t>code reuse</a:t>
            </a:r>
            <a:r>
              <a:rPr lang="en-US" sz="1100"/>
              <a:t> and supports </a:t>
            </a:r>
            <a:r>
              <a:rPr lang="en-US" sz="1100" b="1"/>
              <a:t>hierarchical relationships</a:t>
            </a:r>
            <a:r>
              <a:rPr lang="en-US" sz="1100"/>
              <a:t>.</a:t>
            </a:r>
          </a:p>
          <a:p>
            <a:pPr>
              <a:lnSpc>
                <a:spcPct val="100000"/>
              </a:lnSpc>
            </a:pPr>
            <a:r>
              <a:rPr lang="en-US" sz="1100"/>
              <a:t>Syntax: class Derived : accessSpecifier Base { ... };</a:t>
            </a:r>
          </a:p>
          <a:p>
            <a:pPr>
              <a:lnSpc>
                <a:spcPct val="100000"/>
              </a:lnSpc>
            </a:pPr>
            <a:r>
              <a:rPr lang="en-US" sz="1100"/>
              <a:t>Common </a:t>
            </a:r>
            <a:r>
              <a:rPr lang="en-US" sz="1100" b="1"/>
              <a:t>access specifiers</a:t>
            </a:r>
            <a:r>
              <a:rPr lang="en-US" sz="1100"/>
              <a:t>: public, protected, private – affect how base class members are inherited.</a:t>
            </a:r>
          </a:p>
          <a:p>
            <a:pPr>
              <a:lnSpc>
                <a:spcPct val="100000"/>
              </a:lnSpc>
            </a:pPr>
            <a:r>
              <a:rPr lang="en-US" sz="1100" b="1"/>
              <a:t>Public inheritance</a:t>
            </a:r>
            <a:r>
              <a:rPr lang="en-US" sz="1100"/>
              <a:t>: base’s public/protected members stay public/protected in derived class.</a:t>
            </a:r>
          </a:p>
          <a:p>
            <a:pPr>
              <a:lnSpc>
                <a:spcPct val="100000"/>
              </a:lnSpc>
            </a:pPr>
            <a:r>
              <a:rPr lang="en-US" sz="1100"/>
              <a:t>The base class constructor is called </a:t>
            </a:r>
            <a:r>
              <a:rPr lang="en-US" sz="1100" b="1"/>
              <a:t>before</a:t>
            </a:r>
            <a:r>
              <a:rPr lang="en-US" sz="1100"/>
              <a:t> the derived class constructor.</a:t>
            </a:r>
          </a:p>
          <a:p>
            <a:pPr>
              <a:lnSpc>
                <a:spcPct val="100000"/>
              </a:lnSpc>
            </a:pPr>
            <a:r>
              <a:rPr lang="en-US" sz="1100" b="1"/>
              <a:t>Single inheritance</a:t>
            </a:r>
            <a:r>
              <a:rPr lang="en-US" sz="1100"/>
              <a:t> – derived from one base class.</a:t>
            </a:r>
          </a:p>
          <a:p>
            <a:pPr>
              <a:lnSpc>
                <a:spcPct val="100000"/>
              </a:lnSpc>
            </a:pPr>
            <a:r>
              <a:rPr lang="en-US" sz="1100" b="1"/>
              <a:t>Multiple inheritance</a:t>
            </a:r>
            <a:r>
              <a:rPr lang="en-US" sz="1100"/>
              <a:t> – derived from more than one base class.</a:t>
            </a:r>
          </a:p>
          <a:p>
            <a:pPr>
              <a:lnSpc>
                <a:spcPct val="100000"/>
              </a:lnSpc>
            </a:pPr>
            <a:r>
              <a:rPr lang="en-US" sz="1100"/>
              <a:t>Use </a:t>
            </a:r>
            <a:r>
              <a:rPr lang="en-US" sz="1100" b="1"/>
              <a:t>virtual inheritance</a:t>
            </a:r>
            <a:r>
              <a:rPr lang="en-US" sz="1100"/>
              <a:t> to solve ambiguity in multiple inheritance (diamond problem).</a:t>
            </a:r>
          </a:p>
          <a:p>
            <a:pPr>
              <a:lnSpc>
                <a:spcPct val="100000"/>
              </a:lnSpc>
            </a:pPr>
            <a:r>
              <a:rPr lang="en-US" sz="1100"/>
              <a:t>Supports </a:t>
            </a:r>
            <a:r>
              <a:rPr lang="en-US" sz="1100" b="1"/>
              <a:t>polymorphism</a:t>
            </a:r>
            <a:r>
              <a:rPr lang="en-US" sz="1100"/>
              <a:t> when using base class pointers or references with </a:t>
            </a:r>
            <a:r>
              <a:rPr lang="en-US" sz="1100" b="1"/>
              <a:t>virtual functions</a:t>
            </a:r>
            <a:r>
              <a:rPr lang="en-US" sz="1100"/>
              <a:t>.</a:t>
            </a:r>
          </a:p>
          <a:p>
            <a:pPr>
              <a:lnSpc>
                <a:spcPct val="100000"/>
              </a:lnSpc>
            </a:pPr>
            <a:endParaRPr lang="en-US" sz="1100"/>
          </a:p>
        </p:txBody>
      </p:sp>
      <p:pic>
        <p:nvPicPr>
          <p:cNvPr id="8" name="Picture 7" descr="A diagram of a diagram&#10;&#10;AI-generated content may be incorrect.">
            <a:extLst>
              <a:ext uri="{FF2B5EF4-FFF2-40B4-BE49-F238E27FC236}">
                <a16:creationId xmlns:a16="http://schemas.microsoft.com/office/drawing/2014/main" id="{9D8DBEF2-813D-DAF5-BBE1-9F010497A0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6492" y="976160"/>
            <a:ext cx="4364590" cy="4757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5128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AD1BDCCC-E676-2A7E-BE11-2B8C23DB28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A3700F-76DE-C398-8A54-95FF21CD6C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11155680" cy="111556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Arrays in C++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781C97B1-8A09-6383-8C65-A3B7357781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Content Placeholder 5" descr="A number of numbers and a memory address&#10;&#10;AI-generated content may be incorrect.">
            <a:extLst>
              <a:ext uri="{FF2B5EF4-FFF2-40B4-BE49-F238E27FC236}">
                <a16:creationId xmlns:a16="http://schemas.microsoft.com/office/drawing/2014/main" id="{85ACA8B1-1E04-C125-C7F3-FFD1CD5AF51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17868" y="2453766"/>
            <a:ext cx="5639091" cy="376409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A62205-55B6-AB4A-6D17-11B96FC828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547104" y="2304288"/>
            <a:ext cx="5129784" cy="4050792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300"/>
              <a:t>Arrays are an </a:t>
            </a:r>
            <a:r>
              <a:rPr lang="en-US" sz="1300" b="1"/>
              <a:t>ordered collection</a:t>
            </a:r>
            <a:r>
              <a:rPr lang="en-US" sz="1300"/>
              <a:t> of elements of the same data type.</a:t>
            </a:r>
          </a:p>
          <a:p>
            <a:pPr>
              <a:lnSpc>
                <a:spcPct val="100000"/>
              </a:lnSpc>
            </a:pPr>
            <a:r>
              <a:rPr lang="en-US" sz="1300"/>
              <a:t>They have a </a:t>
            </a:r>
            <a:r>
              <a:rPr lang="en-US" sz="1300" b="1"/>
              <a:t>fixed size</a:t>
            </a:r>
            <a:r>
              <a:rPr lang="en-US" sz="1300"/>
              <a:t> determined at declaration.</a:t>
            </a:r>
          </a:p>
          <a:p>
            <a:pPr>
              <a:lnSpc>
                <a:spcPct val="100000"/>
              </a:lnSpc>
            </a:pPr>
            <a:r>
              <a:rPr lang="en-US" sz="1300"/>
              <a:t>Elements are </a:t>
            </a:r>
            <a:r>
              <a:rPr lang="en-US" sz="1300" b="1"/>
              <a:t>stored in contiguous memory locations</a:t>
            </a:r>
            <a:r>
              <a:rPr lang="en-US" sz="1300"/>
              <a:t>.</a:t>
            </a:r>
          </a:p>
          <a:p>
            <a:pPr>
              <a:lnSpc>
                <a:spcPct val="100000"/>
              </a:lnSpc>
            </a:pPr>
            <a:r>
              <a:rPr lang="en-US" sz="1300"/>
              <a:t>Access is done via an </a:t>
            </a:r>
            <a:r>
              <a:rPr lang="en-US" sz="1300" b="1"/>
              <a:t>index</a:t>
            </a:r>
            <a:r>
              <a:rPr lang="en-US" sz="1300"/>
              <a:t>, starting at </a:t>
            </a:r>
            <a:r>
              <a:rPr lang="en-US" sz="1300" b="1"/>
              <a:t>0</a:t>
            </a:r>
            <a:r>
              <a:rPr lang="en-US" sz="1300"/>
              <a:t>.</a:t>
            </a:r>
          </a:p>
          <a:p>
            <a:pPr>
              <a:lnSpc>
                <a:spcPct val="100000"/>
              </a:lnSpc>
            </a:pPr>
            <a:r>
              <a:rPr lang="en-US" sz="1300"/>
              <a:t>Declaration syntax: dataType arrayName[arraySize];</a:t>
            </a:r>
          </a:p>
          <a:p>
            <a:pPr>
              <a:lnSpc>
                <a:spcPct val="100000"/>
              </a:lnSpc>
            </a:pPr>
            <a:r>
              <a:rPr lang="en-US" sz="1300"/>
              <a:t>Initialization example: int arr[5] = {10, 20, 30, 40, 50};</a:t>
            </a:r>
          </a:p>
          <a:p>
            <a:pPr>
              <a:lnSpc>
                <a:spcPct val="100000"/>
              </a:lnSpc>
            </a:pPr>
            <a:r>
              <a:rPr lang="en-US" sz="1300"/>
              <a:t>If fewer values are given, remaining elements are set to </a:t>
            </a:r>
            <a:r>
              <a:rPr lang="en-US" sz="1300" b="1"/>
              <a:t>0</a:t>
            </a:r>
            <a:r>
              <a:rPr lang="en-US" sz="1300"/>
              <a:t>.</a:t>
            </a:r>
          </a:p>
          <a:p>
            <a:pPr>
              <a:lnSpc>
                <a:spcPct val="100000"/>
              </a:lnSpc>
            </a:pPr>
            <a:r>
              <a:rPr lang="en-US" sz="1300"/>
              <a:t>Elements can be </a:t>
            </a:r>
            <a:r>
              <a:rPr lang="en-US" sz="1300" b="1"/>
              <a:t>read or updated</a:t>
            </a:r>
            <a:r>
              <a:rPr lang="en-US" sz="1300"/>
              <a:t> using their index (arr[2] = 99;).</a:t>
            </a:r>
          </a:p>
          <a:p>
            <a:pPr>
              <a:lnSpc>
                <a:spcPct val="100000"/>
              </a:lnSpc>
            </a:pPr>
            <a:r>
              <a:rPr lang="en-US" sz="1300"/>
              <a:t>Useful for storing </a:t>
            </a:r>
            <a:r>
              <a:rPr lang="en-US" sz="1300" b="1"/>
              <a:t>multiple values of the same type</a:t>
            </a:r>
            <a:r>
              <a:rPr lang="en-US" sz="1300"/>
              <a:t> efficiently.</a:t>
            </a:r>
          </a:p>
          <a:p>
            <a:pPr>
              <a:lnSpc>
                <a:spcPct val="100000"/>
              </a:lnSpc>
            </a:pPr>
            <a:r>
              <a:rPr lang="en-US" sz="1300"/>
              <a:t>Can be </a:t>
            </a:r>
            <a:r>
              <a:rPr lang="en-US" sz="1300" b="1"/>
              <a:t>single-dimensional</a:t>
            </a:r>
            <a:r>
              <a:rPr lang="en-US" sz="1300"/>
              <a:t> or </a:t>
            </a:r>
            <a:r>
              <a:rPr lang="en-US" sz="1300" b="1"/>
              <a:t>multi-dimensional</a:t>
            </a:r>
            <a:r>
              <a:rPr lang="en-US" sz="1300"/>
              <a:t> (e.g., 2D arrays).</a:t>
            </a:r>
          </a:p>
          <a:p>
            <a:pPr>
              <a:lnSpc>
                <a:spcPct val="100000"/>
              </a:lnSpc>
            </a:pPr>
            <a:endParaRPr lang="en-US" sz="1300"/>
          </a:p>
        </p:txBody>
      </p:sp>
    </p:spTree>
    <p:extLst>
      <p:ext uri="{BB962C8B-B14F-4D97-AF65-F5344CB8AC3E}">
        <p14:creationId xmlns:p14="http://schemas.microsoft.com/office/powerpoint/2010/main" val="12090764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1DCACF-1D27-0A25-959C-44929B5FD3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208" y="806825"/>
            <a:ext cx="11155680" cy="5539112"/>
          </a:xfrm>
        </p:spPr>
        <p:txBody>
          <a:bodyPr/>
          <a:lstStyle/>
          <a:p>
            <a:r>
              <a:rPr lang="en-US" b="1"/>
              <a:t>Object-Oriented Programming (OOP)</a:t>
            </a:r>
            <a:r>
              <a:rPr lang="en-US"/>
              <a:t> is a programming paradigm that organizes code around </a:t>
            </a:r>
            <a:r>
              <a:rPr lang="en-US" b="1"/>
              <a:t>objects</a:t>
            </a:r>
            <a:r>
              <a:rPr lang="en-US"/>
              <a:t> rather than actions or logic.</a:t>
            </a:r>
          </a:p>
          <a:p>
            <a:pPr marL="0" indent="0">
              <a:buNone/>
            </a:pPr>
            <a:r>
              <a:rPr lang="en-US"/>
              <a:t>    An </a:t>
            </a:r>
            <a:r>
              <a:rPr lang="en-US" b="1"/>
              <a:t>object</a:t>
            </a:r>
            <a:r>
              <a:rPr lang="en-US"/>
              <a:t> is a structure that contains both:</a:t>
            </a:r>
          </a:p>
          <a:p>
            <a:pPr lvl="1"/>
            <a:r>
              <a:rPr lang="en-US" b="1"/>
              <a:t>Data</a:t>
            </a:r>
            <a:r>
              <a:rPr lang="en-US"/>
              <a:t> (called attributes or properties)</a:t>
            </a:r>
          </a:p>
          <a:p>
            <a:pPr lvl="1"/>
            <a:r>
              <a:rPr lang="en-US" b="1"/>
              <a:t>Behavior</a:t>
            </a:r>
            <a:r>
              <a:rPr lang="en-US"/>
              <a:t> (called methods or functions)</a:t>
            </a:r>
          </a:p>
          <a:p>
            <a:r>
              <a:rPr lang="en-US" b="1"/>
              <a:t>Why Use OOP?</a:t>
            </a:r>
          </a:p>
          <a:p>
            <a:pPr lvl="1"/>
            <a:r>
              <a:rPr lang="en-US"/>
              <a:t>Makes code more </a:t>
            </a:r>
            <a:r>
              <a:rPr lang="en-US" b="1"/>
              <a:t>organized</a:t>
            </a:r>
            <a:r>
              <a:rPr lang="en-US"/>
              <a:t>, </a:t>
            </a:r>
            <a:r>
              <a:rPr lang="en-US" b="1"/>
              <a:t>reusable</a:t>
            </a:r>
            <a:r>
              <a:rPr lang="en-US"/>
              <a:t>, and </a:t>
            </a:r>
            <a:r>
              <a:rPr lang="en-US" b="1"/>
              <a:t>easier to maintain</a:t>
            </a:r>
            <a:r>
              <a:rPr lang="en-US"/>
              <a:t>.</a:t>
            </a:r>
          </a:p>
          <a:p>
            <a:pPr lvl="1"/>
            <a:r>
              <a:rPr lang="en-US"/>
              <a:t>Helps in </a:t>
            </a:r>
            <a:r>
              <a:rPr lang="en-US" b="1"/>
              <a:t>modeling real-world systems</a:t>
            </a:r>
            <a:r>
              <a:rPr lang="en-US"/>
              <a:t> more intuitively.</a:t>
            </a:r>
          </a:p>
          <a:p>
            <a:pPr lvl="1"/>
            <a:endParaRPr lang="en-US"/>
          </a:p>
        </p:txBody>
      </p:sp>
      <p:pic>
        <p:nvPicPr>
          <p:cNvPr id="5" name="Picture 4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8B788072-2926-6DCB-0F83-A7B6FB2DA0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0620" y="3899469"/>
            <a:ext cx="6914403" cy="2655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0916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EE42DCE-4A4F-44C4-84E5-261B3BEEF1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7A4723-0A95-97F9-FD04-53FF3F1616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6281928" cy="1463040"/>
          </a:xfrm>
        </p:spPr>
        <p:txBody>
          <a:bodyPr>
            <a:normAutofit/>
          </a:bodyPr>
          <a:lstStyle/>
          <a:p>
            <a:r>
              <a:rPr lang="en-US"/>
              <a:t>What is a Compiler?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87F59F2-5FBC-40CD-AD35-376AECE49E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6281928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1FA933-2F70-9636-53C8-92C92B50B5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208" y="2578608"/>
            <a:ext cx="6281928" cy="3767328"/>
          </a:xfrm>
        </p:spPr>
        <p:txBody>
          <a:bodyPr>
            <a:normAutofit/>
          </a:bodyPr>
          <a:lstStyle/>
          <a:p>
            <a:r>
              <a:rPr lang="en-US"/>
              <a:t>A </a:t>
            </a:r>
            <a:r>
              <a:rPr lang="en-US" b="1"/>
              <a:t>compiler</a:t>
            </a:r>
            <a:r>
              <a:rPr lang="en-US"/>
              <a:t> is a program that </a:t>
            </a:r>
            <a:r>
              <a:rPr lang="en-US" b="1"/>
              <a:t>translates</a:t>
            </a:r>
            <a:r>
              <a:rPr lang="en-US"/>
              <a:t> code written in a high-level language (like C++) into </a:t>
            </a:r>
            <a:r>
              <a:rPr lang="en-US" b="1"/>
              <a:t>machine code</a:t>
            </a:r>
            <a:r>
              <a:rPr lang="en-US"/>
              <a:t> (binary) that the computer can execute.</a:t>
            </a:r>
          </a:p>
          <a:p>
            <a:r>
              <a:rPr lang="en-US"/>
              <a:t>It checks for </a:t>
            </a:r>
            <a:r>
              <a:rPr lang="en-US" b="1"/>
              <a:t>syntax errors</a:t>
            </a:r>
            <a:r>
              <a:rPr lang="en-US"/>
              <a:t> and ensures the code follows language rules.</a:t>
            </a:r>
          </a:p>
          <a:p>
            <a:r>
              <a:rPr lang="en-US"/>
              <a:t>If successful, it generates an </a:t>
            </a:r>
            <a:r>
              <a:rPr lang="en-US" b="1"/>
              <a:t>executable file</a:t>
            </a:r>
            <a:r>
              <a:rPr lang="en-US"/>
              <a:t> (like .exe on Windows).</a:t>
            </a:r>
          </a:p>
          <a:p>
            <a:endParaRPr lang="en-US"/>
          </a:p>
        </p:txBody>
      </p:sp>
      <p:pic>
        <p:nvPicPr>
          <p:cNvPr id="5" name="Picture 4" descr="A diagram of a process&#10;&#10;AI-generated content may be incorrect.">
            <a:extLst>
              <a:ext uri="{FF2B5EF4-FFF2-40B4-BE49-F238E27FC236}">
                <a16:creationId xmlns:a16="http://schemas.microsoft.com/office/drawing/2014/main" id="{CC844961-AD56-B007-0935-E647AD02AB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5792" y="508090"/>
            <a:ext cx="3900212" cy="5843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353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83E39B-CC1A-DD97-B085-6EEF8F549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Preprocessing statements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FDE3BB-DC04-631F-B060-B345418D15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208" y="1796143"/>
            <a:ext cx="11155680" cy="4549793"/>
          </a:xfrm>
        </p:spPr>
        <p:txBody>
          <a:bodyPr/>
          <a:lstStyle/>
          <a:p>
            <a:r>
              <a:rPr lang="en-US"/>
              <a:t>#include – Header Files </a:t>
            </a:r>
          </a:p>
          <a:p>
            <a:endParaRPr lang="en-US"/>
          </a:p>
          <a:p>
            <a:endParaRPr lang="en-US"/>
          </a:p>
          <a:p>
            <a:r>
              <a:rPr lang="en-US"/>
              <a:t>#define – defines macros (constant or simple functions)</a:t>
            </a:r>
          </a:p>
          <a:p>
            <a:endParaRPr lang="en-US"/>
          </a:p>
          <a:p>
            <a:endParaRPr lang="en-US"/>
          </a:p>
          <a:p>
            <a:r>
              <a:rPr lang="en-US"/>
              <a:t>#undef – undefines macros</a:t>
            </a:r>
          </a:p>
          <a:p>
            <a:endParaRPr lang="en-US"/>
          </a:p>
          <a:p>
            <a:r>
              <a:rPr lang="en-US"/>
              <a:t>#pragma – Compiler specific instructions.</a:t>
            </a:r>
          </a:p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35836E-3BE4-0905-83EA-F47DB5EECE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576" y="2322666"/>
            <a:ext cx="6070600" cy="533400"/>
          </a:xfrm>
          <a:prstGeom prst="rect">
            <a:avLst/>
          </a:prstGeom>
        </p:spPr>
      </p:pic>
      <p:pic>
        <p:nvPicPr>
          <p:cNvPr id="8" name="Picture 7" descr="A black background with blue text&#10;&#10;AI-generated content may be incorrect.">
            <a:extLst>
              <a:ext uri="{FF2B5EF4-FFF2-40B4-BE49-F238E27FC236}">
                <a16:creationId xmlns:a16="http://schemas.microsoft.com/office/drawing/2014/main" id="{E273B08D-8B6B-CA0D-CE6C-C470A92354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576" y="3665683"/>
            <a:ext cx="3238500" cy="5207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59D27F1-2B19-664A-AF91-25F6E08CCA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576" y="4904253"/>
            <a:ext cx="1511300" cy="254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05E48C3-13D0-7CCF-EEAE-3EC9525030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2576" y="5823588"/>
            <a:ext cx="65786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9958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F77BA1-3773-932A-5027-4862E38DA4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208" y="740229"/>
            <a:ext cx="11155680" cy="5605707"/>
          </a:xfrm>
        </p:spPr>
        <p:txBody>
          <a:bodyPr/>
          <a:lstStyle/>
          <a:p>
            <a:r>
              <a:rPr lang="en-US"/>
              <a:t>Conditional Compilation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/>
              <a:t>#ifdef and #ifndef</a:t>
            </a:r>
          </a:p>
          <a:p>
            <a:pPr marL="800100" lvl="1" indent="-342900">
              <a:buFont typeface="+mj-lt"/>
              <a:buAutoNum type="arabicPeriod"/>
            </a:pPr>
            <a:endParaRPr lang="en-US"/>
          </a:p>
          <a:p>
            <a:pPr marL="800100" lvl="1" indent="-342900">
              <a:buFont typeface="+mj-lt"/>
              <a:buAutoNum type="arabicPeriod"/>
            </a:pPr>
            <a:endParaRPr lang="en-US"/>
          </a:p>
          <a:p>
            <a:pPr marL="800100" lvl="1" indent="-342900">
              <a:buFont typeface="+mj-lt"/>
              <a:buAutoNum type="arabicPeriod"/>
            </a:pPr>
            <a:endParaRPr lang="en-US"/>
          </a:p>
          <a:p>
            <a:pPr marL="800100" lvl="1" indent="-342900">
              <a:buFont typeface="+mj-lt"/>
              <a:buAutoNum type="arabicPeriod"/>
            </a:pPr>
            <a:endParaRPr lang="en-US"/>
          </a:p>
          <a:p>
            <a:pPr marL="800100" lvl="1" indent="-342900">
              <a:buFont typeface="+mj-lt"/>
              <a:buAutoNum type="arabicPeriod"/>
            </a:pPr>
            <a:endParaRPr lang="en-US"/>
          </a:p>
          <a:p>
            <a:pPr marL="800100" lvl="1" indent="-342900">
              <a:buFont typeface="+mj-lt"/>
              <a:buAutoNum type="arabicPeriod"/>
            </a:pPr>
            <a:r>
              <a:rPr lang="en-US"/>
              <a:t>#if, #elif, #else, #endif</a:t>
            </a:r>
          </a:p>
          <a:p>
            <a:pPr marL="800100" lvl="1" indent="-342900">
              <a:buFont typeface="+mj-lt"/>
              <a:buAutoNum type="arabicPeriod"/>
            </a:pPr>
            <a:endParaRPr lang="en-US"/>
          </a:p>
          <a:p>
            <a:pPr marL="800100" lvl="1" indent="-342900">
              <a:buFont typeface="+mj-lt"/>
              <a:buAutoNum type="arabicPeriod"/>
            </a:pPr>
            <a:endParaRPr lang="en-US"/>
          </a:p>
        </p:txBody>
      </p:sp>
      <p:pic>
        <p:nvPicPr>
          <p:cNvPr id="6" name="Picture 5" descr="A black background with green text&#10;&#10;AI-generated content may be incorrect.">
            <a:extLst>
              <a:ext uri="{FF2B5EF4-FFF2-40B4-BE49-F238E27FC236}">
                <a16:creationId xmlns:a16="http://schemas.microsoft.com/office/drawing/2014/main" id="{4F74B6D7-278B-EF4C-C74A-41AACCF374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6122" y="1671699"/>
            <a:ext cx="4191000" cy="1104900"/>
          </a:xfrm>
          <a:prstGeom prst="rect">
            <a:avLst/>
          </a:prstGeom>
        </p:spPr>
      </p:pic>
      <p:pic>
        <p:nvPicPr>
          <p:cNvPr id="8" name="Picture 7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94CEE047-9AB0-1F7F-25D0-BDA8B0ABB5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6122" y="3636155"/>
            <a:ext cx="4114800" cy="191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2906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6C3D8-9F4C-0B20-0B94-8E4CA725AC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Linkers </a:t>
            </a:r>
            <a:br>
              <a:rPr lang="en-US"/>
            </a:b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8D7652-E22E-DB96-D631-957EC30C47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2771" y="1800774"/>
            <a:ext cx="11155680" cy="3767328"/>
          </a:xfrm>
        </p:spPr>
        <p:txBody>
          <a:bodyPr>
            <a:normAutofit/>
          </a:bodyPr>
          <a:lstStyle/>
          <a:p>
            <a:r>
              <a:rPr lang="en-US" b="1"/>
              <a:t>What is a Linker in C++?</a:t>
            </a:r>
          </a:p>
          <a:p>
            <a:pPr lvl="1"/>
            <a:r>
              <a:rPr lang="en-US"/>
              <a:t>A </a:t>
            </a:r>
            <a:r>
              <a:rPr lang="en-US" b="1"/>
              <a:t>linker</a:t>
            </a:r>
            <a:r>
              <a:rPr lang="en-US"/>
              <a:t> combines multiple </a:t>
            </a:r>
            <a:r>
              <a:rPr lang="en-US" b="1"/>
              <a:t>object files</a:t>
            </a:r>
            <a:r>
              <a:rPr lang="en-US"/>
              <a:t> (.o or .obj) into a single executable.</a:t>
            </a:r>
          </a:p>
          <a:p>
            <a:pPr lvl="1"/>
            <a:r>
              <a:rPr lang="en-US"/>
              <a:t>It runs </a:t>
            </a:r>
            <a:r>
              <a:rPr lang="en-US" b="1"/>
              <a:t>after</a:t>
            </a:r>
            <a:r>
              <a:rPr lang="en-US"/>
              <a:t> compilation.</a:t>
            </a:r>
          </a:p>
          <a:p>
            <a:pPr lvl="1"/>
            <a:r>
              <a:rPr lang="en-US"/>
              <a:t>Resolves references between </a:t>
            </a:r>
            <a:r>
              <a:rPr lang="en-US" b="1"/>
              <a:t>functions</a:t>
            </a:r>
            <a:r>
              <a:rPr lang="en-US"/>
              <a:t>, </a:t>
            </a:r>
            <a:r>
              <a:rPr lang="en-US" b="1"/>
              <a:t>variables</a:t>
            </a:r>
            <a:r>
              <a:rPr lang="en-US"/>
              <a:t>, and </a:t>
            </a:r>
            <a:r>
              <a:rPr lang="en-US" b="1"/>
              <a:t>libraries</a:t>
            </a:r>
            <a:r>
              <a:rPr lang="en-US"/>
              <a:t>.</a:t>
            </a:r>
          </a:p>
          <a:p>
            <a:r>
              <a:rPr lang="en-US" b="1"/>
              <a:t>How the Linker Works</a:t>
            </a:r>
          </a:p>
          <a:p>
            <a:pPr lvl="1"/>
            <a:r>
              <a:rPr lang="en-US" b="1"/>
              <a:t>Takes object files</a:t>
            </a:r>
            <a:r>
              <a:rPr lang="en-US"/>
              <a:t> generated by the compiler.</a:t>
            </a:r>
          </a:p>
          <a:p>
            <a:pPr lvl="1"/>
            <a:r>
              <a:rPr lang="en-US" b="1"/>
              <a:t>Resolves symbols</a:t>
            </a:r>
            <a:r>
              <a:rPr lang="en-US"/>
              <a:t>:</a:t>
            </a:r>
          </a:p>
          <a:p>
            <a:pPr lvl="2"/>
            <a:r>
              <a:rPr lang="en-US"/>
              <a:t>Finds definitions for all functions and variables used across files.</a:t>
            </a:r>
          </a:p>
          <a:p>
            <a:pPr lvl="2"/>
            <a:r>
              <a:rPr lang="en-US" b="1"/>
              <a:t>Combines code</a:t>
            </a:r>
            <a:r>
              <a:rPr lang="en-US"/>
              <a:t> into a single executable or library.</a:t>
            </a:r>
          </a:p>
          <a:p>
            <a:pPr lvl="2"/>
            <a:r>
              <a:rPr lang="en-US"/>
              <a:t>Handles </a:t>
            </a:r>
            <a:r>
              <a:rPr lang="en-US" b="1"/>
              <a:t>external libraries</a:t>
            </a:r>
            <a:r>
              <a:rPr lang="en-US"/>
              <a:t> (like iostream, math, etc.).</a:t>
            </a:r>
          </a:p>
          <a:p>
            <a:pPr lvl="2"/>
            <a:r>
              <a:rPr lang="en-US"/>
              <a:t>Can also perform </a:t>
            </a:r>
            <a:r>
              <a:rPr lang="en-US" b="1"/>
              <a:t>optimizations</a:t>
            </a:r>
            <a:r>
              <a:rPr lang="en-US"/>
              <a:t> (e.g. remove unused code).</a:t>
            </a:r>
          </a:p>
          <a:p>
            <a:endParaRPr lang="en-US"/>
          </a:p>
        </p:txBody>
      </p:sp>
      <p:pic>
        <p:nvPicPr>
          <p:cNvPr id="5" name="Picture 4" descr="A diagram of a assembly&#10;&#10;AI-generated content may be incorrect.">
            <a:extLst>
              <a:ext uri="{FF2B5EF4-FFF2-40B4-BE49-F238E27FC236}">
                <a16:creationId xmlns:a16="http://schemas.microsoft.com/office/drawing/2014/main" id="{CFCB6C8D-571B-34F1-BA43-DB8A915B85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8153" y="4737689"/>
            <a:ext cx="5362097" cy="1660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8517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D1BDCCC-E676-2A7E-BE11-2B8C23DB28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49AEAE-B80D-C983-FEAE-D20FB00272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11155680" cy="1115568"/>
          </a:xfrm>
        </p:spPr>
        <p:txBody>
          <a:bodyPr>
            <a:normAutofit/>
          </a:bodyPr>
          <a:lstStyle/>
          <a:p>
            <a:r>
              <a:rPr lang="en-US"/>
              <a:t>Variables in C++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81C97B1-8A09-6383-8C65-A3B7357781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E8B911-00FA-6DD5-B8D3-E4E542F2895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671" r="4980" b="-2"/>
          <a:stretch>
            <a:fillRect/>
          </a:stretch>
        </p:blipFill>
        <p:spPr>
          <a:xfrm>
            <a:off x="517866" y="2299390"/>
            <a:ext cx="5578133" cy="404856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1AF336-8E65-3057-0EF0-A4F9B3C041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0528" y="2304288"/>
            <a:ext cx="5157216" cy="4050792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1500" b="1"/>
              <a:t>Basic Data Types in C++</a:t>
            </a:r>
          </a:p>
          <a:p>
            <a:pPr lvl="1">
              <a:lnSpc>
                <a:spcPct val="100000"/>
              </a:lnSpc>
            </a:pPr>
            <a:r>
              <a:rPr lang="en-US" sz="1500"/>
              <a:t>int – Integer values (e.g., 5, -42) [4 bytes]</a:t>
            </a:r>
          </a:p>
          <a:p>
            <a:pPr lvl="1">
              <a:lnSpc>
                <a:spcPct val="100000"/>
              </a:lnSpc>
            </a:pPr>
            <a:r>
              <a:rPr lang="en-US" sz="1500"/>
              <a:t>float – Decimal numbers with single precision (e.g., 3.14) [4 bytes]</a:t>
            </a:r>
          </a:p>
          <a:p>
            <a:pPr lvl="1">
              <a:lnSpc>
                <a:spcPct val="100000"/>
              </a:lnSpc>
            </a:pPr>
            <a:r>
              <a:rPr lang="en-US" sz="1500"/>
              <a:t>double – Decimal numbers with double precision [8 bytes]</a:t>
            </a:r>
          </a:p>
          <a:p>
            <a:pPr lvl="1">
              <a:lnSpc>
                <a:spcPct val="100000"/>
              </a:lnSpc>
            </a:pPr>
            <a:r>
              <a:rPr lang="en-US" sz="1500"/>
              <a:t>char – Single characters (e.g., 'A’) [1 byte]</a:t>
            </a:r>
          </a:p>
          <a:p>
            <a:pPr lvl="1">
              <a:lnSpc>
                <a:spcPct val="100000"/>
              </a:lnSpc>
            </a:pPr>
            <a:r>
              <a:rPr lang="en-US" sz="1500"/>
              <a:t>bool – Boolean values (true or false) [1 byte]</a:t>
            </a:r>
          </a:p>
          <a:p>
            <a:pPr lvl="1">
              <a:lnSpc>
                <a:spcPct val="100000"/>
              </a:lnSpc>
            </a:pPr>
            <a:r>
              <a:rPr lang="en-US" sz="1500"/>
              <a:t>void – Used for functions that return no value [0 byte]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500" b="1"/>
              <a:t>Modifiers for Data Types</a:t>
            </a:r>
          </a:p>
          <a:p>
            <a:pPr lvl="1">
              <a:lnSpc>
                <a:spcPct val="100000"/>
              </a:lnSpc>
            </a:pPr>
            <a:r>
              <a:rPr lang="en-US" sz="1500"/>
              <a:t>short, long, signed, unsigned</a:t>
            </a:r>
          </a:p>
          <a:p>
            <a:pPr lvl="1">
              <a:lnSpc>
                <a:spcPct val="100000"/>
              </a:lnSpc>
            </a:pPr>
            <a:r>
              <a:rPr lang="en-US" sz="1500"/>
              <a:t>Used to change size or sign of integers</a:t>
            </a:r>
          </a:p>
          <a:p>
            <a:pPr lvl="1">
              <a:lnSpc>
                <a:spcPct val="100000"/>
              </a:lnSpc>
            </a:pPr>
            <a:r>
              <a:rPr lang="en-US" sz="1500"/>
              <a:t>Example: unsigned int, long long int</a:t>
            </a:r>
          </a:p>
          <a:p>
            <a:pPr marL="457200" lvl="1" indent="0">
              <a:lnSpc>
                <a:spcPct val="100000"/>
              </a:lnSpc>
              <a:buNone/>
            </a:pPr>
            <a:endParaRPr lang="en-US" sz="1500"/>
          </a:p>
          <a:p>
            <a:pPr>
              <a:lnSpc>
                <a:spcPct val="100000"/>
              </a:lnSpc>
            </a:pPr>
            <a:endParaRPr lang="en-US" sz="1500"/>
          </a:p>
        </p:txBody>
      </p:sp>
    </p:spTree>
    <p:extLst>
      <p:ext uri="{BB962C8B-B14F-4D97-AF65-F5344CB8AC3E}">
        <p14:creationId xmlns:p14="http://schemas.microsoft.com/office/powerpoint/2010/main" val="14265959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082E5AA-6E5F-4FCC-8C41-11E32F833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25B421-6A1C-E50C-0636-42BC101923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5102352" cy="1664208"/>
          </a:xfrm>
        </p:spPr>
        <p:txBody>
          <a:bodyPr>
            <a:normAutofit/>
          </a:bodyPr>
          <a:lstStyle/>
          <a:p>
            <a:r>
              <a:rPr lang="en-US"/>
              <a:t>Functions in C++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2BE0106-0C20-465B-A1BE-0BAC2737B1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A3D569D-D3A6-49CA-A483-291E95DACA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55622" y="612648"/>
            <a:ext cx="5513832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diagram of a function&#10;&#10;AI-generated content may be incorrect.">
            <a:extLst>
              <a:ext uri="{FF2B5EF4-FFF2-40B4-BE49-F238E27FC236}">
                <a16:creationId xmlns:a16="http://schemas.microsoft.com/office/drawing/2014/main" id="{764EB171-AE0F-7333-D536-1DF792744C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871" y="3478343"/>
            <a:ext cx="5112393" cy="222389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F41A49-42E4-D3A4-0802-CE0A85C0CE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63056" y="978408"/>
            <a:ext cx="5504688" cy="5367528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b="1"/>
              <a:t>What Are Functions in C++?</a:t>
            </a:r>
          </a:p>
          <a:p>
            <a:pPr lvl="1">
              <a:lnSpc>
                <a:spcPct val="100000"/>
              </a:lnSpc>
            </a:pPr>
            <a:r>
              <a:rPr lang="en-US"/>
              <a:t>A </a:t>
            </a:r>
            <a:r>
              <a:rPr lang="en-US" b="1"/>
              <a:t>function</a:t>
            </a:r>
            <a:r>
              <a:rPr lang="en-US"/>
              <a:t> is a block of code that performs a specific task.</a:t>
            </a:r>
          </a:p>
          <a:p>
            <a:pPr lvl="1">
              <a:lnSpc>
                <a:spcPct val="100000"/>
              </a:lnSpc>
            </a:pPr>
            <a:r>
              <a:rPr lang="en-US"/>
              <a:t>Helps in </a:t>
            </a:r>
            <a:r>
              <a:rPr lang="en-US" b="1"/>
              <a:t>code reuse</a:t>
            </a:r>
            <a:r>
              <a:rPr lang="en-US"/>
              <a:t>, </a:t>
            </a:r>
            <a:r>
              <a:rPr lang="en-US" b="1"/>
              <a:t>organization</a:t>
            </a:r>
            <a:r>
              <a:rPr lang="en-US"/>
              <a:t>, and </a:t>
            </a:r>
            <a:r>
              <a:rPr lang="en-US" b="1"/>
              <a:t>modularity</a:t>
            </a:r>
            <a:r>
              <a:rPr lang="en-US"/>
              <a:t>.</a:t>
            </a:r>
          </a:p>
          <a:p>
            <a:pPr lvl="1">
              <a:lnSpc>
                <a:spcPct val="100000"/>
              </a:lnSpc>
            </a:pPr>
            <a:r>
              <a:rPr lang="en-US"/>
              <a:t>Can be called multiple times from different parts of the program.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b="1"/>
              <a:t>Structure of a Function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/>
              <a:t>A function typically includes:</a:t>
            </a:r>
          </a:p>
          <a:p>
            <a:pPr lvl="2">
              <a:lnSpc>
                <a:spcPct val="100000"/>
              </a:lnSpc>
            </a:pPr>
            <a:r>
              <a:rPr lang="en-US" b="1"/>
              <a:t>Return type</a:t>
            </a:r>
            <a:r>
              <a:rPr lang="en-US"/>
              <a:t> (e.g., int, void)</a:t>
            </a:r>
          </a:p>
          <a:p>
            <a:pPr lvl="2">
              <a:lnSpc>
                <a:spcPct val="100000"/>
              </a:lnSpc>
            </a:pPr>
            <a:r>
              <a:rPr lang="en-US" b="1"/>
              <a:t>Function name</a:t>
            </a:r>
            <a:endParaRPr lang="en-US"/>
          </a:p>
          <a:p>
            <a:pPr lvl="2">
              <a:lnSpc>
                <a:spcPct val="100000"/>
              </a:lnSpc>
            </a:pPr>
            <a:r>
              <a:rPr lang="en-US" b="1"/>
              <a:t>Parameters (optional)</a:t>
            </a:r>
            <a:endParaRPr lang="en-US"/>
          </a:p>
          <a:p>
            <a:pPr lvl="2">
              <a:lnSpc>
                <a:spcPct val="100000"/>
              </a:lnSpc>
            </a:pPr>
            <a:r>
              <a:rPr lang="en-US" b="1"/>
              <a:t>Function body (code block)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b="1"/>
              <a:t>Types of Functions</a:t>
            </a:r>
          </a:p>
          <a:p>
            <a:pPr lvl="1">
              <a:lnSpc>
                <a:spcPct val="100000"/>
              </a:lnSpc>
            </a:pPr>
            <a:r>
              <a:rPr lang="en-US" b="1"/>
              <a:t>User-defined functions</a:t>
            </a:r>
            <a:r>
              <a:rPr lang="en-US"/>
              <a:t> – Created by the programmer.</a:t>
            </a:r>
          </a:p>
          <a:p>
            <a:pPr lvl="1">
              <a:lnSpc>
                <a:spcPct val="100000"/>
              </a:lnSpc>
            </a:pPr>
            <a:r>
              <a:rPr lang="en-US" b="1"/>
              <a:t>Predefined functions</a:t>
            </a:r>
            <a:r>
              <a:rPr lang="en-US"/>
              <a:t> – Already available in C++ libraries (e.g., sqrt(), </a:t>
            </a:r>
            <a:r>
              <a:rPr lang="en-US" err="1"/>
              <a:t>cout</a:t>
            </a:r>
            <a:r>
              <a:rPr lang="en-US"/>
              <a:t>).</a:t>
            </a:r>
          </a:p>
          <a:p>
            <a:pPr marL="914400" lvl="2" indent="0">
              <a:lnSpc>
                <a:spcPct val="100000"/>
              </a:lnSpc>
              <a:buNone/>
            </a:pPr>
            <a:endParaRPr lang="en-US"/>
          </a:p>
          <a:p>
            <a:pPr>
              <a:lnSpc>
                <a:spcPct val="100000"/>
              </a:lnSpc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510942"/>
      </p:ext>
    </p:extLst>
  </p:cSld>
  <p:clrMapOvr>
    <a:masterClrMapping/>
  </p:clrMapOvr>
</p:sld>
</file>

<file path=ppt/theme/theme1.xml><?xml version="1.0" encoding="utf-8"?>
<a:theme xmlns:a="http://schemas.openxmlformats.org/drawingml/2006/main" name="GestaltVTI">
  <a:themeElements>
    <a:clrScheme name="Gestalt">
      <a:dk1>
        <a:srgbClr val="000000"/>
      </a:dk1>
      <a:lt1>
        <a:sysClr val="window" lastClr="FFFFFF"/>
      </a:lt1>
      <a:dk2>
        <a:srgbClr val="262626"/>
      </a:dk2>
      <a:lt2>
        <a:srgbClr val="F7F7F7"/>
      </a:lt2>
      <a:accent1>
        <a:srgbClr val="EBA000"/>
      </a:accent1>
      <a:accent2>
        <a:srgbClr val="00BAC8"/>
      </a:accent2>
      <a:accent3>
        <a:srgbClr val="E64823"/>
      </a:accent3>
      <a:accent4>
        <a:srgbClr val="4D5AFF"/>
      </a:accent4>
      <a:accent5>
        <a:srgbClr val="FE5D21"/>
      </a:accent5>
      <a:accent6>
        <a:srgbClr val="00C777"/>
      </a:accent6>
      <a:hlink>
        <a:srgbClr val="2998E3"/>
      </a:hlink>
      <a:folHlink>
        <a:srgbClr val="939393"/>
      </a:folHlink>
    </a:clrScheme>
    <a:fontScheme name="Gestalt">
      <a:majorFont>
        <a:latin typeface="Bierstadt"/>
        <a:ea typeface=""/>
        <a:cs typeface=""/>
      </a:majorFont>
      <a:minorFont>
        <a:latin typeface="Bierstad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GestaltVTI" id="{4F87C71D-53D1-4B71-BF97-FD0EA4B25665}" vid="{A110AFC4-8D8A-4C02-8885-7BA370B379B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e202cd47-7a56-4baa-99e3-e3b71a7c77dd}" enabled="0" method="" siteId="{e202cd47-7a56-4baa-99e3-e3b71a7c77dd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2475</Words>
  <Application>Microsoft Macintosh PowerPoint</Application>
  <PresentationFormat>Widescreen</PresentationFormat>
  <Paragraphs>288</Paragraphs>
  <Slides>27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Aptos</vt:lpstr>
      <vt:lpstr>Arial</vt:lpstr>
      <vt:lpstr>Bierstadt</vt:lpstr>
      <vt:lpstr>GestaltVTI</vt:lpstr>
      <vt:lpstr>Let’s start with the A B C++</vt:lpstr>
      <vt:lpstr>OOPS!! – Object Oriented Programming System.</vt:lpstr>
      <vt:lpstr>PowerPoint Presentation</vt:lpstr>
      <vt:lpstr>What is a Compiler? </vt:lpstr>
      <vt:lpstr>Preprocessing statements</vt:lpstr>
      <vt:lpstr>PowerPoint Presentation</vt:lpstr>
      <vt:lpstr>Linkers  </vt:lpstr>
      <vt:lpstr>Variables in C++</vt:lpstr>
      <vt:lpstr>Functions in C++</vt:lpstr>
      <vt:lpstr>Conditions and Branches in C++</vt:lpstr>
      <vt:lpstr>Operators</vt:lpstr>
      <vt:lpstr>Switch statements </vt:lpstr>
      <vt:lpstr>Loops in C++</vt:lpstr>
      <vt:lpstr>for loops</vt:lpstr>
      <vt:lpstr>while and do while loops</vt:lpstr>
      <vt:lpstr>Pointers in C++</vt:lpstr>
      <vt:lpstr>References in C++ </vt:lpstr>
      <vt:lpstr>Classes and objects in C++</vt:lpstr>
      <vt:lpstr>Class vs structs in C++</vt:lpstr>
      <vt:lpstr>Constructors and destructor in a class.</vt:lpstr>
      <vt:lpstr>Static in C++</vt:lpstr>
      <vt:lpstr>Static in C++ Classes and Structs</vt:lpstr>
      <vt:lpstr>Enums in C++</vt:lpstr>
      <vt:lpstr>Constructors in C++</vt:lpstr>
      <vt:lpstr>Destructors in C++</vt:lpstr>
      <vt:lpstr>Inheritance in C++</vt:lpstr>
      <vt:lpstr>Arrays in C++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Lohia, Vaibhav</dc:creator>
  <cp:lastModifiedBy>Lohia, Vaibhav</cp:lastModifiedBy>
  <cp:revision>2</cp:revision>
  <dcterms:created xsi:type="dcterms:W3CDTF">2025-06-10T05:03:17Z</dcterms:created>
  <dcterms:modified xsi:type="dcterms:W3CDTF">2025-08-13T05:36:36Z</dcterms:modified>
</cp:coreProperties>
</file>